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15" r:id="rId2"/>
    <p:sldId id="304" r:id="rId3"/>
    <p:sldId id="305" r:id="rId4"/>
    <p:sldId id="306" r:id="rId5"/>
    <p:sldId id="307" r:id="rId6"/>
    <p:sldId id="308" r:id="rId7"/>
    <p:sldId id="309" r:id="rId8"/>
    <p:sldId id="310" r:id="rId9"/>
    <p:sldId id="311" r:id="rId10"/>
    <p:sldId id="312" r:id="rId11"/>
    <p:sldId id="313" r:id="rId12"/>
    <p:sldId id="314" r:id="rId13"/>
    <p:sldId id="302" r:id="rId14"/>
    <p:sldId id="257" r:id="rId15"/>
    <p:sldId id="258" r:id="rId16"/>
    <p:sldId id="259" r:id="rId17"/>
    <p:sldId id="260" r:id="rId18"/>
    <p:sldId id="261" r:id="rId19"/>
    <p:sldId id="262" r:id="rId20"/>
    <p:sldId id="263" r:id="rId21"/>
    <p:sldId id="264" r:id="rId22"/>
    <p:sldId id="269" r:id="rId23"/>
    <p:sldId id="265" r:id="rId24"/>
    <p:sldId id="266" r:id="rId25"/>
    <p:sldId id="267" r:id="rId26"/>
    <p:sldId id="268"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3"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4674"/>
  </p:normalViewPr>
  <p:slideViewPr>
    <p:cSldViewPr snapToGrid="0" snapToObjects="1">
      <p:cViewPr varScale="1">
        <p:scale>
          <a:sx n="139" d="100"/>
          <a:sy n="139" d="100"/>
        </p:scale>
        <p:origin x="176" y="7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1" dirty="0"/>
              <a:t>Top 5 Fastest Growing Cities in CT</a:t>
            </a:r>
            <a:r>
              <a:rPr lang="en-US" sz="1400" b="1" baseline="0" dirty="0"/>
              <a:t> 2010-2016</a:t>
            </a:r>
            <a:endParaRPr lang="en-US" sz="1400" b="1" dirty="0"/>
          </a:p>
        </c:rich>
      </c:tx>
      <c:overlay val="0"/>
    </c:title>
    <c:autoTitleDeleted val="0"/>
    <c:plotArea>
      <c:layout/>
      <c:barChart>
        <c:barDir val="col"/>
        <c:grouping val="clustered"/>
        <c:varyColors val="0"/>
        <c:ser>
          <c:idx val="0"/>
          <c:order val="0"/>
          <c:tx>
            <c:strRef>
              <c:f>Sheet1!$B$1</c:f>
              <c:strCache>
                <c:ptCount val="1"/>
                <c:pt idx="0">
                  <c:v>Growth Rate</c:v>
                </c:pt>
              </c:strCache>
            </c:strRef>
          </c:tx>
          <c:invertIfNegative val="0"/>
          <c:cat>
            <c:strRef>
              <c:f>Sheet1!$A$2:$A$6</c:f>
              <c:strCache>
                <c:ptCount val="5"/>
                <c:pt idx="0">
                  <c:v>Stamford</c:v>
                </c:pt>
                <c:pt idx="1">
                  <c:v>Danbury</c:v>
                </c:pt>
                <c:pt idx="2">
                  <c:v>Shelton</c:v>
                </c:pt>
                <c:pt idx="3">
                  <c:v>Norwalk</c:v>
                </c:pt>
                <c:pt idx="4">
                  <c:v>Milford</c:v>
                </c:pt>
              </c:strCache>
            </c:strRef>
          </c:cat>
          <c:val>
            <c:numRef>
              <c:f>Sheet1!$B$2:$B$6</c:f>
              <c:numCache>
                <c:formatCode>0.00%</c:formatCode>
                <c:ptCount val="5"/>
                <c:pt idx="0">
                  <c:v>5.0999999999999997E-2</c:v>
                </c:pt>
                <c:pt idx="1">
                  <c:v>4.4999999999999998E-2</c:v>
                </c:pt>
                <c:pt idx="2">
                  <c:v>4.2999999999999997E-2</c:v>
                </c:pt>
                <c:pt idx="3">
                  <c:v>2.8000000000000001E-2</c:v>
                </c:pt>
                <c:pt idx="4">
                  <c:v>2.4E-2</c:v>
                </c:pt>
              </c:numCache>
            </c:numRef>
          </c:val>
          <c:extLst>
            <c:ext xmlns:c16="http://schemas.microsoft.com/office/drawing/2014/chart" uri="{C3380CC4-5D6E-409C-BE32-E72D297353CC}">
              <c16:uniqueId val="{00000000-01BA-8742-84CE-D96FAF332C10}"/>
            </c:ext>
          </c:extLst>
        </c:ser>
        <c:dLbls>
          <c:showLegendKey val="0"/>
          <c:showVal val="0"/>
          <c:showCatName val="0"/>
          <c:showSerName val="0"/>
          <c:showPercent val="0"/>
          <c:showBubbleSize val="0"/>
        </c:dLbls>
        <c:gapWidth val="150"/>
        <c:axId val="-2059392936"/>
        <c:axId val="-2059389912"/>
      </c:barChart>
      <c:catAx>
        <c:axId val="-2059392936"/>
        <c:scaling>
          <c:orientation val="minMax"/>
        </c:scaling>
        <c:delete val="0"/>
        <c:axPos val="b"/>
        <c:numFmt formatCode="General" sourceLinked="0"/>
        <c:majorTickMark val="out"/>
        <c:minorTickMark val="none"/>
        <c:tickLblPos val="nextTo"/>
        <c:txPr>
          <a:bodyPr/>
          <a:lstStyle/>
          <a:p>
            <a:pPr>
              <a:defRPr sz="1600"/>
            </a:pPr>
            <a:endParaRPr lang="en-US"/>
          </a:p>
        </c:txPr>
        <c:crossAx val="-2059389912"/>
        <c:crossesAt val="0"/>
        <c:auto val="1"/>
        <c:lblAlgn val="ctr"/>
        <c:lblOffset val="100"/>
        <c:tickLblSkip val="1"/>
        <c:noMultiLvlLbl val="0"/>
      </c:catAx>
      <c:valAx>
        <c:axId val="-2059389912"/>
        <c:scaling>
          <c:orientation val="minMax"/>
        </c:scaling>
        <c:delete val="0"/>
        <c:axPos val="l"/>
        <c:majorGridlines>
          <c:spPr>
            <a:ln>
              <a:solidFill>
                <a:schemeClr val="accent1"/>
              </a:solidFill>
            </a:ln>
          </c:spPr>
        </c:majorGridlines>
        <c:title>
          <c:tx>
            <c:rich>
              <a:bodyPr rot="-5400000" vert="horz"/>
              <a:lstStyle/>
              <a:p>
                <a:pPr>
                  <a:defRPr/>
                </a:pPr>
                <a:r>
                  <a:rPr lang="en-US" dirty="0"/>
                  <a:t>Growth Percentage</a:t>
                </a:r>
              </a:p>
            </c:rich>
          </c:tx>
          <c:layout>
            <c:manualLayout>
              <c:xMode val="edge"/>
              <c:yMode val="edge"/>
              <c:x val="6.0975609756097598E-3"/>
              <c:y val="0.20989115331171801"/>
            </c:manualLayout>
          </c:layout>
          <c:overlay val="0"/>
        </c:title>
        <c:numFmt formatCode="0%" sourceLinked="0"/>
        <c:majorTickMark val="out"/>
        <c:minorTickMark val="none"/>
        <c:tickLblPos val="nextTo"/>
        <c:txPr>
          <a:bodyPr/>
          <a:lstStyle/>
          <a:p>
            <a:pPr>
              <a:defRPr sz="1200"/>
            </a:pPr>
            <a:endParaRPr lang="en-US"/>
          </a:p>
        </c:txPr>
        <c:crossAx val="-2059392936"/>
        <c:crosses val="autoZero"/>
        <c:crossBetween val="between"/>
      </c:valAx>
      <c:spPr>
        <a:ln>
          <a:solidFill>
            <a:schemeClr val="accent1"/>
          </a:solidFill>
        </a:ln>
      </c:spPr>
    </c:plotArea>
    <c:plotVisOnly val="1"/>
    <c:dispBlanksAs val="gap"/>
    <c:showDLblsOverMax val="0"/>
  </c:chart>
  <c:spPr>
    <a:ln>
      <a:solidFill>
        <a:schemeClr val="accent1"/>
      </a:solid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1F1CD1-6272-4946-B11D-C15915A5D41B}" type="datetimeFigureOut">
              <a:rPr lang="en-US" smtClean="0"/>
              <a:t>5/1/18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F908EF-80BE-644B-9BA9-25574261518B}" type="slidenum">
              <a:rPr lang="en-US" smtClean="0"/>
              <a:t>‹#›</a:t>
            </a:fld>
            <a:endParaRPr lang="en-US"/>
          </a:p>
        </p:txBody>
      </p:sp>
    </p:spTree>
    <p:extLst>
      <p:ext uri="{BB962C8B-B14F-4D97-AF65-F5344CB8AC3E}">
        <p14:creationId xmlns:p14="http://schemas.microsoft.com/office/powerpoint/2010/main" val="36336227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a:t>PM / Carnegie</a:t>
            </a:r>
          </a:p>
        </p:txBody>
      </p:sp>
      <p:sp>
        <p:nvSpPr>
          <p:cNvPr id="4" name="Slide Number Placeholder 3"/>
          <p:cNvSpPr>
            <a:spLocks noGrp="1"/>
          </p:cNvSpPr>
          <p:nvPr>
            <p:ph type="sldNum" sz="quarter" idx="10"/>
          </p:nvPr>
        </p:nvSpPr>
        <p:spPr/>
        <p:txBody>
          <a:bodyPr/>
          <a:lstStyle/>
          <a:p>
            <a:fld id="{CE5BD268-3AA1-E147-8F1B-489FDCCEA653}" type="slidenum">
              <a:rPr lang="en-US" smtClean="0"/>
              <a:t>1</a:t>
            </a:fld>
            <a:endParaRPr lang="en-US"/>
          </a:p>
        </p:txBody>
      </p:sp>
    </p:spTree>
    <p:extLst>
      <p:ext uri="{BB962C8B-B14F-4D97-AF65-F5344CB8AC3E}">
        <p14:creationId xmlns:p14="http://schemas.microsoft.com/office/powerpoint/2010/main" val="131155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175" indent="-162175">
              <a:buFont typeface="Arial" panose="020B0604020202020204" pitchFamily="34" charset="0"/>
              <a:buChar char="•"/>
            </a:pPr>
            <a:r>
              <a:rPr lang="en-US" dirty="0"/>
              <a:t>In a lot of ways,</a:t>
            </a:r>
            <a:r>
              <a:rPr lang="en-US" baseline="0" dirty="0"/>
              <a:t> Stamford has fulfilled the promise of the concept of regional centers put forward in the Second Regional Plan- </a:t>
            </a:r>
          </a:p>
          <a:p>
            <a:pPr marL="162175" indent="-162175">
              <a:buFont typeface="Arial" panose="020B0604020202020204" pitchFamily="34" charset="0"/>
              <a:buChar char="•"/>
            </a:pPr>
            <a:r>
              <a:rPr lang="en-US" baseline="0" dirty="0"/>
              <a:t>What’s next for Stamford?</a:t>
            </a:r>
          </a:p>
          <a:p>
            <a:r>
              <a:rPr lang="en-US" baseline="0" dirty="0"/>
              <a:t>- Addressing gentrification/displacement pressure</a:t>
            </a:r>
          </a:p>
          <a:p>
            <a:r>
              <a:rPr lang="en-US" baseline="0" dirty="0"/>
              <a:t>- What needs to be done to implement needed improvements on the New Haven Line</a:t>
            </a:r>
          </a:p>
          <a:p>
            <a:r>
              <a:rPr lang="en-US" baseline="0" dirty="0"/>
              <a:t>- How is this coastal city dealing with impacts of climate change?</a:t>
            </a:r>
          </a:p>
          <a:p>
            <a:endParaRPr lang="en-US" baseline="0" dirty="0"/>
          </a:p>
        </p:txBody>
      </p:sp>
      <p:sp>
        <p:nvSpPr>
          <p:cNvPr id="4" name="Slide Number Placeholder 3"/>
          <p:cNvSpPr>
            <a:spLocks noGrp="1"/>
          </p:cNvSpPr>
          <p:nvPr>
            <p:ph type="sldNum" sz="quarter" idx="10"/>
          </p:nvPr>
        </p:nvSpPr>
        <p:spPr/>
        <p:txBody>
          <a:bodyPr/>
          <a:lstStyle/>
          <a:p>
            <a:fld id="{48B1D1E5-D1A7-447C-9D53-848617CD948E}" type="slidenum">
              <a:rPr lang="en-US" smtClean="0"/>
              <a:t>10</a:t>
            </a:fld>
            <a:endParaRPr lang="en-US"/>
          </a:p>
        </p:txBody>
      </p:sp>
    </p:spTree>
    <p:extLst>
      <p:ext uri="{BB962C8B-B14F-4D97-AF65-F5344CB8AC3E}">
        <p14:creationId xmlns:p14="http://schemas.microsoft.com/office/powerpoint/2010/main" val="379340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1D1E5-D1A7-447C-9D53-848617CD948E}" type="slidenum">
              <a:rPr lang="en-US" smtClean="0"/>
              <a:t>11</a:t>
            </a:fld>
            <a:endParaRPr lang="en-US"/>
          </a:p>
        </p:txBody>
      </p:sp>
    </p:spTree>
    <p:extLst>
      <p:ext uri="{BB962C8B-B14F-4D97-AF65-F5344CB8AC3E}">
        <p14:creationId xmlns:p14="http://schemas.microsoft.com/office/powerpoint/2010/main" val="461263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1D1E5-D1A7-447C-9D53-848617CD948E}" type="slidenum">
              <a:rPr lang="en-US" smtClean="0"/>
              <a:t>12</a:t>
            </a:fld>
            <a:endParaRPr lang="en-US"/>
          </a:p>
        </p:txBody>
      </p:sp>
    </p:spTree>
    <p:extLst>
      <p:ext uri="{BB962C8B-B14F-4D97-AF65-F5344CB8AC3E}">
        <p14:creationId xmlns:p14="http://schemas.microsoft.com/office/powerpoint/2010/main" val="359162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a:t>PM / Carnegie</a:t>
            </a:r>
          </a:p>
        </p:txBody>
      </p:sp>
      <p:sp>
        <p:nvSpPr>
          <p:cNvPr id="4" name="Slide Number Placeholder 3"/>
          <p:cNvSpPr>
            <a:spLocks noGrp="1"/>
          </p:cNvSpPr>
          <p:nvPr>
            <p:ph type="sldNum" sz="quarter" idx="10"/>
          </p:nvPr>
        </p:nvSpPr>
        <p:spPr/>
        <p:txBody>
          <a:bodyPr/>
          <a:lstStyle/>
          <a:p>
            <a:fld id="{CE5BD268-3AA1-E147-8F1B-489FDCCEA653}" type="slidenum">
              <a:rPr lang="en-US" smtClean="0"/>
              <a:t>13</a:t>
            </a:fld>
            <a:endParaRPr lang="en-US"/>
          </a:p>
        </p:txBody>
      </p:sp>
    </p:spTree>
    <p:extLst>
      <p:ext uri="{BB962C8B-B14F-4D97-AF65-F5344CB8AC3E}">
        <p14:creationId xmlns:p14="http://schemas.microsoft.com/office/powerpoint/2010/main" val="1311554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a:t>Section 1: Introduction / reaction to RPA’s vision for Jamaica in 2040</a:t>
            </a:r>
            <a:endParaRPr/>
          </a:p>
        </p:txBody>
      </p:sp>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a:t>Section 2: GJDC’s historic work</a:t>
            </a:r>
            <a:endParaRPr/>
          </a:p>
        </p:txBody>
      </p:sp>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476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a:t>Section 2: GJDC’s historic work </a:t>
            </a:r>
            <a:endParaRPr/>
          </a:p>
        </p:txBody>
      </p:sp>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445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a:t>Section 3: GJDC’s work facilitating the development of affordable housing</a:t>
            </a:r>
            <a:endParaRPr/>
          </a:p>
        </p:txBody>
      </p:sp>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951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a:t>Section 4: </a:t>
            </a:r>
            <a:r>
              <a:rPr lang="en-US">
                <a:solidFill>
                  <a:srgbClr val="FFFFFF"/>
                </a:solidFill>
              </a:rPr>
              <a:t>GJDC’s work facilitating the development of amenities</a:t>
            </a:r>
            <a:endParaRPr/>
          </a:p>
        </p:txBody>
      </p:sp>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65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1D1E5-D1A7-447C-9D53-848617CD948E}" type="slidenum">
              <a:rPr lang="en-US" smtClean="0"/>
              <a:t>2</a:t>
            </a:fld>
            <a:endParaRPr lang="en-US"/>
          </a:p>
        </p:txBody>
      </p:sp>
    </p:spTree>
    <p:extLst>
      <p:ext uri="{BB962C8B-B14F-4D97-AF65-F5344CB8AC3E}">
        <p14:creationId xmlns:p14="http://schemas.microsoft.com/office/powerpoint/2010/main" val="3620275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dirty="0"/>
              <a:t>Section 5: </a:t>
            </a:r>
            <a:r>
              <a:rPr lang="en-US" dirty="0">
                <a:solidFill>
                  <a:srgbClr val="FFFFFF"/>
                </a:solidFill>
              </a:rPr>
              <a:t>GJDC’s goal of attracting anchor office tenants</a:t>
            </a:r>
            <a:endParaRPr dirty="0"/>
          </a:p>
        </p:txBody>
      </p:sp>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156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r>
              <a:rPr lang="en-US" dirty="0"/>
              <a:t>Conclusion </a:t>
            </a:r>
            <a:endParaRPr dirty="0"/>
          </a:p>
        </p:txBody>
      </p:sp>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9602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27</a:t>
            </a:fld>
            <a:endParaRPr lang="en-US" dirty="0"/>
          </a:p>
        </p:txBody>
      </p:sp>
    </p:spTree>
    <p:extLst>
      <p:ext uri="{BB962C8B-B14F-4D97-AF65-F5344CB8AC3E}">
        <p14:creationId xmlns:p14="http://schemas.microsoft.com/office/powerpoint/2010/main" val="1606542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29</a:t>
            </a:fld>
            <a:endParaRPr lang="en-US" dirty="0"/>
          </a:p>
        </p:txBody>
      </p:sp>
    </p:spTree>
    <p:extLst>
      <p:ext uri="{BB962C8B-B14F-4D97-AF65-F5344CB8AC3E}">
        <p14:creationId xmlns:p14="http://schemas.microsoft.com/office/powerpoint/2010/main" val="78320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dirty="0"/>
              <a:t>Third Track Benefits: </a:t>
            </a:r>
            <a:r>
              <a:rPr lang="en-US" dirty="0">
                <a:solidFill>
                  <a:srgbClr val="FFFFFF"/>
                </a:solidFill>
              </a:rPr>
              <a:t> Fewer Delays</a:t>
            </a:r>
          </a:p>
          <a:p>
            <a:pPr>
              <a:buFont typeface="Wingdings" panose="05000000000000000000" pitchFamily="2" charset="2"/>
              <a:buChar char="§"/>
            </a:pPr>
            <a:r>
              <a:rPr lang="en-US" dirty="0">
                <a:solidFill>
                  <a:srgbClr val="FFFFFF"/>
                </a:solidFill>
              </a:rPr>
              <a:t> Faster Commute</a:t>
            </a:r>
          </a:p>
          <a:p>
            <a:pPr>
              <a:buFont typeface="Wingdings" panose="05000000000000000000" pitchFamily="2" charset="2"/>
              <a:buChar char="§"/>
            </a:pPr>
            <a:r>
              <a:rPr lang="en-US" dirty="0">
                <a:solidFill>
                  <a:srgbClr val="FFFFFF"/>
                </a:solidFill>
              </a:rPr>
              <a:t> Bi-Directional Service</a:t>
            </a:r>
          </a:p>
          <a:p>
            <a:pPr>
              <a:buFont typeface="Wingdings" panose="05000000000000000000" pitchFamily="2" charset="2"/>
              <a:buChar char="§"/>
            </a:pPr>
            <a:r>
              <a:rPr lang="en-US" dirty="0">
                <a:solidFill>
                  <a:srgbClr val="FFFFFF"/>
                </a:solidFill>
              </a:rPr>
              <a:t> Enhanced Intra-Island Service</a:t>
            </a:r>
          </a:p>
          <a:p>
            <a:pPr>
              <a:buFont typeface="Wingdings" panose="05000000000000000000" pitchFamily="2" charset="2"/>
              <a:buChar char="§"/>
            </a:pPr>
            <a:r>
              <a:rPr lang="en-US" dirty="0">
                <a:solidFill>
                  <a:srgbClr val="FFFFFF"/>
                </a:solidFill>
              </a:rPr>
              <a:t> Less Crowding</a:t>
            </a:r>
          </a:p>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30</a:t>
            </a:fld>
            <a:endParaRPr lang="en-US" dirty="0"/>
          </a:p>
        </p:txBody>
      </p:sp>
    </p:spTree>
    <p:extLst>
      <p:ext uri="{BB962C8B-B14F-4D97-AF65-F5344CB8AC3E}">
        <p14:creationId xmlns:p14="http://schemas.microsoft.com/office/powerpoint/2010/main" val="171194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a:solidFill>
                  <a:schemeClr val="tx1">
                    <a:lumMod val="65000"/>
                    <a:lumOff val="35000"/>
                  </a:schemeClr>
                </a:solidFill>
              </a:rPr>
              <a:t> LINK app-based pilot project</a:t>
            </a:r>
          </a:p>
          <a:p>
            <a:pPr>
              <a:buFont typeface="Wingdings" panose="05000000000000000000" pitchFamily="2" charset="2"/>
              <a:buChar char="§"/>
            </a:pPr>
            <a:r>
              <a:rPr lang="en-US" dirty="0">
                <a:solidFill>
                  <a:schemeClr val="tx1">
                    <a:lumMod val="65000"/>
                    <a:lumOff val="35000"/>
                  </a:schemeClr>
                </a:solidFill>
              </a:rPr>
              <a:t>minimization of bus stops to create faster, more efficient routes</a:t>
            </a:r>
          </a:p>
          <a:p>
            <a:pPr>
              <a:buFont typeface="Wingdings" panose="05000000000000000000" pitchFamily="2" charset="2"/>
              <a:buChar char="§"/>
            </a:pPr>
            <a:r>
              <a:rPr lang="en-US" dirty="0">
                <a:solidFill>
                  <a:schemeClr val="tx1">
                    <a:lumMod val="65000"/>
                    <a:lumOff val="35000"/>
                  </a:schemeClr>
                </a:solidFill>
              </a:rPr>
              <a:t> right-sizing our fleet of buses (including articulated and “flexi” buses) </a:t>
            </a:r>
          </a:p>
          <a:p>
            <a:pPr>
              <a:buFont typeface="Wingdings" panose="05000000000000000000" pitchFamily="2" charset="2"/>
              <a:buChar char="§"/>
            </a:pPr>
            <a:r>
              <a:rPr lang="en-US" dirty="0">
                <a:solidFill>
                  <a:schemeClr val="tx1">
                    <a:lumMod val="65000"/>
                    <a:lumOff val="35000"/>
                  </a:schemeClr>
                </a:solidFill>
              </a:rPr>
              <a:t> increasing frequency of service including nights and weekends</a:t>
            </a:r>
          </a:p>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31</a:t>
            </a:fld>
            <a:endParaRPr lang="en-US" dirty="0"/>
          </a:p>
        </p:txBody>
      </p:sp>
    </p:spTree>
    <p:extLst>
      <p:ext uri="{BB962C8B-B14F-4D97-AF65-F5344CB8AC3E}">
        <p14:creationId xmlns:p14="http://schemas.microsoft.com/office/powerpoint/2010/main" val="3898244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a:solidFill>
                  <a:schemeClr val="tx1">
                    <a:lumMod val="65000"/>
                    <a:lumOff val="35000"/>
                  </a:schemeClr>
                </a:solidFill>
              </a:rPr>
              <a:t>Multi-use </a:t>
            </a:r>
            <a:r>
              <a:rPr lang="en-US" dirty="0" err="1">
                <a:solidFill>
                  <a:schemeClr val="tx1">
                    <a:lumMod val="65000"/>
                    <a:lumOff val="35000"/>
                  </a:schemeClr>
                </a:solidFill>
              </a:rPr>
              <a:t>trailway</a:t>
            </a:r>
            <a:r>
              <a:rPr lang="en-US" dirty="0">
                <a:solidFill>
                  <a:schemeClr val="tx1">
                    <a:lumMod val="65000"/>
                    <a:lumOff val="35000"/>
                  </a:schemeClr>
                </a:solidFill>
              </a:rPr>
              <a:t> across Nassau County</a:t>
            </a:r>
          </a:p>
          <a:p>
            <a:pPr>
              <a:buFont typeface="Wingdings" panose="05000000000000000000" pitchFamily="2" charset="2"/>
              <a:buChar char="§"/>
            </a:pPr>
            <a:r>
              <a:rPr lang="en-US" dirty="0">
                <a:solidFill>
                  <a:schemeClr val="tx1">
                    <a:lumMod val="65000"/>
                    <a:lumOff val="35000"/>
                  </a:schemeClr>
                </a:solidFill>
              </a:rPr>
              <a:t> Accommodates pedestrians,   in-line skaters, cyclists</a:t>
            </a:r>
          </a:p>
          <a:p>
            <a:pPr>
              <a:buFont typeface="Wingdings" panose="05000000000000000000" pitchFamily="2" charset="2"/>
              <a:buChar char="§"/>
            </a:pPr>
            <a:r>
              <a:rPr lang="en-US" dirty="0">
                <a:solidFill>
                  <a:schemeClr val="tx1">
                    <a:lumMod val="65000"/>
                    <a:lumOff val="35000"/>
                  </a:schemeClr>
                </a:solidFill>
              </a:rPr>
              <a:t> Will connect to other trail systems and parks</a:t>
            </a:r>
          </a:p>
          <a:p>
            <a:pPr>
              <a:buFont typeface="Wingdings" panose="05000000000000000000" pitchFamily="2" charset="2"/>
              <a:buChar char="§"/>
            </a:pPr>
            <a:r>
              <a:rPr lang="en-US" dirty="0">
                <a:solidFill>
                  <a:schemeClr val="tx1">
                    <a:lumMod val="65000"/>
                    <a:lumOff val="35000"/>
                  </a:schemeClr>
                </a:solidFill>
              </a:rPr>
              <a:t> Supports additional recreational opportunities</a:t>
            </a:r>
          </a:p>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32</a:t>
            </a:fld>
            <a:endParaRPr lang="en-US" dirty="0"/>
          </a:p>
        </p:txBody>
      </p:sp>
    </p:spTree>
    <p:extLst>
      <p:ext uri="{BB962C8B-B14F-4D97-AF65-F5344CB8AC3E}">
        <p14:creationId xmlns:p14="http://schemas.microsoft.com/office/powerpoint/2010/main" val="776026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dirty="0">
                <a:solidFill>
                  <a:schemeClr val="bg1"/>
                </a:solidFill>
              </a:rPr>
              <a:t>Implementation of a “greenway network” connecting communities throughout Mill River Corridor </a:t>
            </a:r>
          </a:p>
          <a:p>
            <a:pPr>
              <a:buFont typeface="Wingdings" panose="05000000000000000000" pitchFamily="2" charset="2"/>
              <a:buChar char="§"/>
            </a:pPr>
            <a:r>
              <a:rPr lang="en-US" dirty="0">
                <a:solidFill>
                  <a:schemeClr val="bg1"/>
                </a:solidFill>
              </a:rPr>
              <a:t>Marshland restoration, living shoreline installations, bulkhead improvements</a:t>
            </a:r>
          </a:p>
          <a:p>
            <a:pPr>
              <a:buFont typeface="Wingdings" panose="05000000000000000000" pitchFamily="2" charset="2"/>
              <a:buChar char="§"/>
            </a:pPr>
            <a:r>
              <a:rPr lang="en-US" dirty="0">
                <a:solidFill>
                  <a:schemeClr val="bg1"/>
                </a:solidFill>
              </a:rPr>
              <a:t> Social resiliency programs including public school education and local job training</a:t>
            </a:r>
          </a:p>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33</a:t>
            </a:fld>
            <a:endParaRPr lang="en-US" dirty="0"/>
          </a:p>
        </p:txBody>
      </p:sp>
    </p:spTree>
    <p:extLst>
      <p:ext uri="{BB962C8B-B14F-4D97-AF65-F5344CB8AC3E}">
        <p14:creationId xmlns:p14="http://schemas.microsoft.com/office/powerpoint/2010/main" val="953957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34</a:t>
            </a:fld>
            <a:endParaRPr lang="en-US" dirty="0"/>
          </a:p>
        </p:txBody>
      </p:sp>
    </p:spTree>
    <p:extLst>
      <p:ext uri="{BB962C8B-B14F-4D97-AF65-F5344CB8AC3E}">
        <p14:creationId xmlns:p14="http://schemas.microsoft.com/office/powerpoint/2010/main" val="3337976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9B88A-9ECD-4A18-965A-17F6483F6138}" type="slidenum">
              <a:rPr lang="en-US" smtClean="0"/>
              <a:t>35</a:t>
            </a:fld>
            <a:endParaRPr lang="en-US" dirty="0"/>
          </a:p>
        </p:txBody>
      </p:sp>
    </p:spTree>
    <p:extLst>
      <p:ext uri="{BB962C8B-B14F-4D97-AF65-F5344CB8AC3E}">
        <p14:creationId xmlns:p14="http://schemas.microsoft.com/office/powerpoint/2010/main" val="115526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Plan has over 60 policy recommendations aimed to increase</a:t>
            </a:r>
            <a:r>
              <a:rPr lang="en-US" baseline="0" dirty="0"/>
              <a:t> economic opportunity, address displacement, improve mobility and adapt to climate change.</a:t>
            </a:r>
          </a:p>
          <a:p>
            <a:endParaRPr lang="en-US" baseline="0" dirty="0"/>
          </a:p>
          <a:p>
            <a:r>
              <a:rPr lang="en-US" i="1" baseline="0" dirty="0"/>
              <a:t>But what does the Plan really mean on the ground in our cities, towns and neighborhoods?</a:t>
            </a:r>
          </a:p>
          <a:p>
            <a:endParaRPr lang="en-US" baseline="0" dirty="0"/>
          </a:p>
          <a:p>
            <a:r>
              <a:rPr lang="en-US" baseline="0" dirty="0"/>
              <a:t>Making meaning of the plan and making it actionable on the local level is essential to realizing our vision for the region’s future.</a:t>
            </a:r>
          </a:p>
          <a:p>
            <a:endParaRPr lang="en-US" baseline="0" dirty="0"/>
          </a:p>
          <a:p>
            <a:r>
              <a:rPr lang="en-US" baseline="0" dirty="0"/>
              <a:t>This panel will explore the idea of -</a:t>
            </a:r>
          </a:p>
          <a:p>
            <a:pPr marL="162175" indent="-162175">
              <a:buFont typeface="Arial" panose="020B0604020202020204" pitchFamily="34" charset="0"/>
              <a:buChar char="•"/>
            </a:pPr>
            <a:r>
              <a:rPr lang="en-US" baseline="0" dirty="0"/>
              <a:t>“what does the Fourth Plan looks like in cities and neighborhoods?” and</a:t>
            </a:r>
          </a:p>
          <a:p>
            <a:pPr marL="162175" indent="-162175">
              <a:buFont typeface="Arial" panose="020B0604020202020204" pitchFamily="34" charset="0"/>
              <a:buChar char="•"/>
            </a:pPr>
            <a:r>
              <a:rPr lang="en-US" baseline="0" dirty="0"/>
              <a:t>How it can help Places achieve their visions for the future?</a:t>
            </a:r>
          </a:p>
          <a:p>
            <a:endParaRPr lang="en-US" baseline="0" dirty="0"/>
          </a:p>
          <a:p>
            <a:r>
              <a:rPr lang="en-US" baseline="0" dirty="0"/>
              <a:t>Places like:</a:t>
            </a:r>
          </a:p>
          <a:p>
            <a:pPr marL="162175" indent="-162175">
              <a:buFont typeface="Arial" panose="020B0604020202020204" pitchFamily="34" charset="0"/>
              <a:buChar char="•"/>
            </a:pPr>
            <a:r>
              <a:rPr lang="en-US" baseline="0" dirty="0"/>
              <a:t>Jamaica, Queens</a:t>
            </a:r>
          </a:p>
          <a:p>
            <a:pPr marL="162175" indent="-162175">
              <a:buFont typeface="Arial" panose="020B0604020202020204" pitchFamily="34" charset="0"/>
              <a:buChar char="•"/>
            </a:pPr>
            <a:r>
              <a:rPr lang="en-US" baseline="0" dirty="0"/>
              <a:t>The Inner Long </a:t>
            </a:r>
            <a:r>
              <a:rPr lang="en-US" baseline="0"/>
              <a:t>Island Sound</a:t>
            </a:r>
            <a:endParaRPr lang="en-US" baseline="0" dirty="0"/>
          </a:p>
          <a:p>
            <a:pPr marL="162175" indent="-162175">
              <a:buFont typeface="Arial" panose="020B0604020202020204" pitchFamily="34" charset="0"/>
              <a:buChar char="•"/>
            </a:pPr>
            <a:r>
              <a:rPr lang="en-US" baseline="0" dirty="0"/>
              <a:t>The Nassau Hub on Long Island; and</a:t>
            </a:r>
          </a:p>
          <a:p>
            <a:pPr marL="162175" indent="-162175">
              <a:buFont typeface="Arial" panose="020B0604020202020204" pitchFamily="34" charset="0"/>
              <a:buChar char="•"/>
            </a:pPr>
            <a:r>
              <a:rPr lang="en-US" baseline="0" dirty="0"/>
              <a:t>Stamford &amp; Bridgeport, Connecticut</a:t>
            </a:r>
          </a:p>
          <a:p>
            <a:pPr marL="162175" indent="-162175">
              <a:buFont typeface="Arial" panose="020B0604020202020204" pitchFamily="34" charset="0"/>
              <a:buChar char="•"/>
            </a:pPr>
            <a:endParaRPr lang="en-US" baseline="0" dirty="0"/>
          </a:p>
          <a:p>
            <a:r>
              <a:rPr lang="en-US" baseline="0" dirty="0"/>
              <a:t>The Fourth Plan proposes a vision for the future of these places- </a:t>
            </a:r>
          </a:p>
          <a:p>
            <a:pPr marL="162175" indent="-162175">
              <a:buFont typeface="Arial" panose="020B0604020202020204" pitchFamily="34" charset="0"/>
              <a:buChar char="•"/>
            </a:pPr>
            <a:r>
              <a:rPr lang="en-US" baseline="0" dirty="0"/>
              <a:t>What do the people who are working to effect change in these places every day think about the future vision the plan proposes?</a:t>
            </a:r>
          </a:p>
          <a:p>
            <a:pPr marL="162175" indent="-162175">
              <a:buFont typeface="Arial" panose="020B0604020202020204" pitchFamily="34" charset="0"/>
              <a:buChar char="•"/>
            </a:pPr>
            <a:r>
              <a:rPr lang="en-US" baseline="0" dirty="0"/>
              <a:t>How does the plan help?</a:t>
            </a:r>
          </a:p>
          <a:p>
            <a:pPr marL="162175" indent="-162175">
              <a:buFont typeface="Arial" panose="020B0604020202020204" pitchFamily="34" charset="0"/>
              <a:buChar char="•"/>
            </a:pPr>
            <a:r>
              <a:rPr lang="en-US" baseline="0" dirty="0"/>
              <a:t>And what needs to be done to move the ball down the field towards a vision for the future?</a:t>
            </a:r>
          </a:p>
          <a:p>
            <a:pPr marL="162175" indent="-162175">
              <a:buFont typeface="Arial" panose="020B0604020202020204" pitchFamily="34" charset="0"/>
              <a:buChar char="•"/>
            </a:pPr>
            <a:endParaRPr lang="en-US" baseline="0" dirty="0"/>
          </a:p>
          <a:p>
            <a:r>
              <a:rPr lang="en-US" baseline="0" dirty="0"/>
              <a:t>I’m going to take you quickly through some images that illustrate the Fourth Plan’s vision for these places, before turning the mic over to our panelists, who will share their reactions to these ideas and talk about the opportunities and challenges that they see in achieving the Fourth Plan’s vision for the future.</a:t>
            </a:r>
          </a:p>
          <a:p>
            <a:endParaRPr lang="en-US" baseline="0" dirty="0"/>
          </a:p>
          <a:p>
            <a:pPr marL="162175" indent="-162175">
              <a:buFont typeface="Arial" panose="020B0604020202020204" pitchFamily="34" charset="0"/>
              <a:buChar char="•"/>
            </a:pPr>
            <a:r>
              <a:rPr lang="en-US" baseline="0" dirty="0"/>
              <a:t>Our moderator: Hope Knight, President &amp; CEO of Greater Jamaica Development Corporation</a:t>
            </a:r>
          </a:p>
          <a:p>
            <a:pPr marL="162175" indent="-162175">
              <a:buFont typeface="Arial" panose="020B0604020202020204" pitchFamily="34" charset="0"/>
              <a:buChar char="•"/>
            </a:pPr>
            <a:r>
              <a:rPr lang="en-US" baseline="0" dirty="0"/>
              <a:t>Melissa Mark-</a:t>
            </a:r>
            <a:r>
              <a:rPr lang="en-US" baseline="0" dirty="0" err="1"/>
              <a:t>Viverito</a:t>
            </a:r>
            <a:r>
              <a:rPr lang="en-US" baseline="0" dirty="0"/>
              <a:t>, Senior Advisor for the Latino Victory Fund and former New York City Council Speaker</a:t>
            </a:r>
          </a:p>
          <a:p>
            <a:pPr marL="162175" indent="-162175">
              <a:buFont typeface="Arial" panose="020B0604020202020204" pitchFamily="34" charset="0"/>
              <a:buChar char="•"/>
            </a:pPr>
            <a:r>
              <a:rPr lang="en-US" baseline="0" dirty="0"/>
              <a:t>Laura Curran, County Executive for Nassau County, Long Island</a:t>
            </a:r>
          </a:p>
          <a:p>
            <a:pPr marL="162175" indent="-162175">
              <a:buFont typeface="Arial" panose="020B0604020202020204" pitchFamily="34" charset="0"/>
              <a:buChar char="•"/>
            </a:pPr>
            <a:r>
              <a:rPr lang="en-US" baseline="0" dirty="0"/>
              <a:t>David Martin, Mayor of Stamford, Connecticut</a:t>
            </a:r>
          </a:p>
          <a:p>
            <a:pPr marL="162175" indent="-162175">
              <a:buFont typeface="Arial" panose="020B0604020202020204" pitchFamily="34" charset="0"/>
              <a:buChar char="•"/>
            </a:pPr>
            <a:r>
              <a:rPr lang="en-US" baseline="0" dirty="0"/>
              <a:t>Lynn Haig, Planning Director for Bridgeport, Connecticut</a:t>
            </a:r>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8B1D1E5-D1A7-447C-9D53-848617CD948E}" type="slidenum">
              <a:rPr lang="en-US" smtClean="0"/>
              <a:t>3</a:t>
            </a:fld>
            <a:endParaRPr lang="en-US"/>
          </a:p>
        </p:txBody>
      </p:sp>
    </p:spTree>
    <p:extLst>
      <p:ext uri="{BB962C8B-B14F-4D97-AF65-F5344CB8AC3E}">
        <p14:creationId xmlns:p14="http://schemas.microsoft.com/office/powerpoint/2010/main" val="3655652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36</a:t>
            </a:fld>
            <a:endParaRPr lang="en-US"/>
          </a:p>
        </p:txBody>
      </p:sp>
    </p:spTree>
    <p:extLst>
      <p:ext uri="{BB962C8B-B14F-4D97-AF65-F5344CB8AC3E}">
        <p14:creationId xmlns:p14="http://schemas.microsoft.com/office/powerpoint/2010/main" val="2116412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37</a:t>
            </a:fld>
            <a:endParaRPr lang="en-US"/>
          </a:p>
        </p:txBody>
      </p:sp>
    </p:spTree>
    <p:extLst>
      <p:ext uri="{BB962C8B-B14F-4D97-AF65-F5344CB8AC3E}">
        <p14:creationId xmlns:p14="http://schemas.microsoft.com/office/powerpoint/2010/main" val="844078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38</a:t>
            </a:fld>
            <a:endParaRPr lang="en-US"/>
          </a:p>
        </p:txBody>
      </p:sp>
    </p:spTree>
    <p:extLst>
      <p:ext uri="{BB962C8B-B14F-4D97-AF65-F5344CB8AC3E}">
        <p14:creationId xmlns:p14="http://schemas.microsoft.com/office/powerpoint/2010/main" val="921923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39</a:t>
            </a:fld>
            <a:endParaRPr lang="en-US"/>
          </a:p>
        </p:txBody>
      </p:sp>
    </p:spTree>
    <p:extLst>
      <p:ext uri="{BB962C8B-B14F-4D97-AF65-F5344CB8AC3E}">
        <p14:creationId xmlns:p14="http://schemas.microsoft.com/office/powerpoint/2010/main" val="921923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40</a:t>
            </a:fld>
            <a:endParaRPr lang="en-US"/>
          </a:p>
        </p:txBody>
      </p:sp>
    </p:spTree>
    <p:extLst>
      <p:ext uri="{BB962C8B-B14F-4D97-AF65-F5344CB8AC3E}">
        <p14:creationId xmlns:p14="http://schemas.microsoft.com/office/powerpoint/2010/main" val="3454695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41</a:t>
            </a:fld>
            <a:endParaRPr lang="en-US"/>
          </a:p>
        </p:txBody>
      </p:sp>
    </p:spTree>
    <p:extLst>
      <p:ext uri="{BB962C8B-B14F-4D97-AF65-F5344CB8AC3E}">
        <p14:creationId xmlns:p14="http://schemas.microsoft.com/office/powerpoint/2010/main" val="3713009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7F6FB8-5337-48E2-9397-1BC7DD032828}" type="slidenum">
              <a:rPr lang="en-US" smtClean="0"/>
              <a:t>42</a:t>
            </a:fld>
            <a:endParaRPr lang="en-US"/>
          </a:p>
        </p:txBody>
      </p:sp>
    </p:spTree>
    <p:extLst>
      <p:ext uri="{BB962C8B-B14F-4D97-AF65-F5344CB8AC3E}">
        <p14:creationId xmlns:p14="http://schemas.microsoft.com/office/powerpoint/2010/main" val="3197633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r>
              <a:rPr lang="en-US" dirty="0"/>
              <a:t>PM / Carnegie</a:t>
            </a:r>
          </a:p>
        </p:txBody>
      </p:sp>
      <p:sp>
        <p:nvSpPr>
          <p:cNvPr id="4" name="Slide Number Placeholder 3"/>
          <p:cNvSpPr>
            <a:spLocks noGrp="1"/>
          </p:cNvSpPr>
          <p:nvPr>
            <p:ph type="sldNum" sz="quarter" idx="10"/>
          </p:nvPr>
        </p:nvSpPr>
        <p:spPr/>
        <p:txBody>
          <a:bodyPr/>
          <a:lstStyle/>
          <a:p>
            <a:fld id="{CE5BD268-3AA1-E147-8F1B-489FDCCEA653}" type="slidenum">
              <a:rPr lang="en-US" smtClean="0"/>
              <a:t>59</a:t>
            </a:fld>
            <a:endParaRPr lang="en-US"/>
          </a:p>
        </p:txBody>
      </p:sp>
    </p:spTree>
    <p:extLst>
      <p:ext uri="{BB962C8B-B14F-4D97-AF65-F5344CB8AC3E}">
        <p14:creationId xmlns:p14="http://schemas.microsoft.com/office/powerpoint/2010/main" val="131155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1D1E5-D1A7-447C-9D53-848617CD948E}" type="slidenum">
              <a:rPr lang="en-US" smtClean="0"/>
              <a:t>4</a:t>
            </a:fld>
            <a:endParaRPr lang="en-US"/>
          </a:p>
        </p:txBody>
      </p:sp>
    </p:spTree>
    <p:extLst>
      <p:ext uri="{BB962C8B-B14F-4D97-AF65-F5344CB8AC3E}">
        <p14:creationId xmlns:p14="http://schemas.microsoft.com/office/powerpoint/2010/main" val="61326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1D1E5-D1A7-447C-9D53-848617CD948E}" type="slidenum">
              <a:rPr lang="en-US" smtClean="0"/>
              <a:t>5</a:t>
            </a:fld>
            <a:endParaRPr lang="en-US"/>
          </a:p>
        </p:txBody>
      </p:sp>
    </p:spTree>
    <p:extLst>
      <p:ext uri="{BB962C8B-B14F-4D97-AF65-F5344CB8AC3E}">
        <p14:creationId xmlns:p14="http://schemas.microsoft.com/office/powerpoint/2010/main" val="926666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 and broaden prosperity</a:t>
            </a:r>
          </a:p>
        </p:txBody>
      </p:sp>
      <p:sp>
        <p:nvSpPr>
          <p:cNvPr id="4" name="Slide Number Placeholder 3"/>
          <p:cNvSpPr>
            <a:spLocks noGrp="1"/>
          </p:cNvSpPr>
          <p:nvPr>
            <p:ph type="sldNum" sz="quarter" idx="10"/>
          </p:nvPr>
        </p:nvSpPr>
        <p:spPr/>
        <p:txBody>
          <a:bodyPr/>
          <a:lstStyle/>
          <a:p>
            <a:fld id="{48B1D1E5-D1A7-447C-9D53-848617CD948E}" type="slidenum">
              <a:rPr lang="en-US" smtClean="0"/>
              <a:t>6</a:t>
            </a:fld>
            <a:endParaRPr lang="en-US"/>
          </a:p>
        </p:txBody>
      </p:sp>
    </p:spTree>
    <p:extLst>
      <p:ext uri="{BB962C8B-B14F-4D97-AF65-F5344CB8AC3E}">
        <p14:creationId xmlns:p14="http://schemas.microsoft.com/office/powerpoint/2010/main" val="178567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B1D1E5-D1A7-447C-9D53-848617CD948E}" type="slidenum">
              <a:rPr lang="en-US" smtClean="0"/>
              <a:t>7</a:t>
            </a:fld>
            <a:endParaRPr lang="en-US"/>
          </a:p>
        </p:txBody>
      </p:sp>
    </p:spTree>
    <p:extLst>
      <p:ext uri="{BB962C8B-B14F-4D97-AF65-F5344CB8AC3E}">
        <p14:creationId xmlns:p14="http://schemas.microsoft.com/office/powerpoint/2010/main" val="1785674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B1D1E5-D1A7-447C-9D53-848617CD948E}" type="slidenum">
              <a:rPr lang="en-US" smtClean="0"/>
              <a:t>8</a:t>
            </a:fld>
            <a:endParaRPr lang="en-US"/>
          </a:p>
        </p:txBody>
      </p:sp>
    </p:spTree>
    <p:extLst>
      <p:ext uri="{BB962C8B-B14F-4D97-AF65-F5344CB8AC3E}">
        <p14:creationId xmlns:p14="http://schemas.microsoft.com/office/powerpoint/2010/main" val="3196150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B1D1E5-D1A7-447C-9D53-848617CD948E}" type="slidenum">
              <a:rPr lang="en-US" smtClean="0"/>
              <a:t>9</a:t>
            </a:fld>
            <a:endParaRPr lang="en-US"/>
          </a:p>
        </p:txBody>
      </p:sp>
    </p:spTree>
    <p:extLst>
      <p:ext uri="{BB962C8B-B14F-4D97-AF65-F5344CB8AC3E}">
        <p14:creationId xmlns:p14="http://schemas.microsoft.com/office/powerpoint/2010/main" val="144956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5A50B1-063F-DE4C-ADEA-C65539F0DAB5}"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7682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A50B1-063F-DE4C-ADEA-C65539F0DAB5}"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3994143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A50B1-063F-DE4C-ADEA-C65539F0DAB5}"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3222111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EEEDE1"/>
        </a:solidFill>
        <a:effectLst/>
      </p:bgPr>
    </p:bg>
    <p:spTree>
      <p:nvGrpSpPr>
        <p:cNvPr id="1" name=""/>
        <p:cNvGrpSpPr/>
        <p:nvPr/>
      </p:nvGrpSpPr>
      <p:grpSpPr>
        <a:xfrm>
          <a:off x="0" y="0"/>
          <a:ext cx="0" cy="0"/>
          <a:chOff x="0" y="0"/>
          <a:chExt cx="0" cy="0"/>
        </a:xfrm>
      </p:grpSpPr>
      <p:sp>
        <p:nvSpPr>
          <p:cNvPr id="2" name="Rectangle 1"/>
          <p:cNvSpPr/>
          <p:nvPr userDrawn="1"/>
        </p:nvSpPr>
        <p:spPr>
          <a:xfrm>
            <a:off x="6400800" y="-1"/>
            <a:ext cx="2743200" cy="5152294"/>
          </a:xfrm>
          <a:prstGeom prst="rect">
            <a:avLst/>
          </a:prstGeom>
          <a:solidFill>
            <a:srgbClr val="19190C"/>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 name="Text Placeholder 3"/>
          <p:cNvSpPr>
            <a:spLocks noGrp="1"/>
          </p:cNvSpPr>
          <p:nvPr>
            <p:ph type="body" sz="quarter" idx="10" hasCustomPrompt="1"/>
          </p:nvPr>
        </p:nvSpPr>
        <p:spPr>
          <a:xfrm>
            <a:off x="228600" y="1383884"/>
            <a:ext cx="5952746" cy="3473866"/>
          </a:xfrm>
        </p:spPr>
        <p:txBody>
          <a:bodyPr lIns="0" tIns="0" rIns="0" bIns="0" anchor="t" anchorCtr="0">
            <a:noAutofit/>
          </a:bodyPr>
          <a:lstStyle>
            <a:lvl1pPr marL="457200" indent="-457200">
              <a:lnSpc>
                <a:spcPct val="110000"/>
              </a:lnSpc>
              <a:spcBef>
                <a:spcPts val="600"/>
              </a:spcBef>
              <a:buNone/>
              <a:defRPr sz="2400" b="1"/>
            </a:lvl1pPr>
          </a:lstStyle>
          <a:p>
            <a:pPr lvl="0"/>
            <a:r>
              <a:rPr lang="en-US" dirty="0"/>
              <a:t>Names</a:t>
            </a:r>
          </a:p>
        </p:txBody>
      </p:sp>
      <p:sp>
        <p:nvSpPr>
          <p:cNvPr id="7" name="Title 1"/>
          <p:cNvSpPr>
            <a:spLocks noGrp="1"/>
          </p:cNvSpPr>
          <p:nvPr>
            <p:ph type="title"/>
          </p:nvPr>
        </p:nvSpPr>
        <p:spPr>
          <a:xfrm>
            <a:off x="0" y="0"/>
            <a:ext cx="6397245" cy="1143000"/>
          </a:xfrm>
          <a:prstGeom prst="rect">
            <a:avLst/>
          </a:prstGeom>
          <a:solidFill>
            <a:srgbClr val="4FB3CF"/>
          </a:solidFill>
          <a:ln>
            <a:noFill/>
          </a:ln>
        </p:spPr>
        <p:txBody>
          <a:bodyPr lIns="274320" tIns="0" rIns="274320" bIns="0" anchor="ctr" anchorCtr="0">
            <a:noAutofit/>
          </a:bodyPr>
          <a:lstStyle>
            <a:lvl1pPr algn="l">
              <a:defRPr sz="2800" b="1">
                <a:solidFill>
                  <a:schemeClr val="bg1"/>
                </a:solidFill>
                <a:latin typeface="Arial"/>
                <a:cs typeface="Arial"/>
              </a:defRPr>
            </a:lvl1pPr>
          </a:lstStyle>
          <a:p>
            <a:r>
              <a:rPr lang="en-US" dirty="0"/>
              <a:t>Click to edit Master title style</a:t>
            </a:r>
          </a:p>
        </p:txBody>
      </p:sp>
      <p:pic>
        <p:nvPicPr>
          <p:cNvPr id="12" name="Picture 11" descr="RPA-Assembly-Logo-2016-v1_S2-KO2 cop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6700" y="285750"/>
            <a:ext cx="2298700" cy="654466"/>
          </a:xfrm>
          <a:prstGeom prst="rect">
            <a:avLst/>
          </a:prstGeom>
        </p:spPr>
      </p:pic>
      <p:sp>
        <p:nvSpPr>
          <p:cNvPr id="11" name="TextBox 10"/>
          <p:cNvSpPr txBox="1"/>
          <p:nvPr userDrawn="1"/>
        </p:nvSpPr>
        <p:spPr>
          <a:xfrm>
            <a:off x="6397245" y="1101864"/>
            <a:ext cx="2737610" cy="707886"/>
          </a:xfrm>
          <a:prstGeom prst="rect">
            <a:avLst/>
          </a:prstGeom>
          <a:noFill/>
        </p:spPr>
        <p:txBody>
          <a:bodyPr wrap="square" bIns="91440" rtlCol="0" anchor="ctr">
            <a:noAutofit/>
          </a:bodyPr>
          <a:lstStyle/>
          <a:p>
            <a:pPr algn="ctr">
              <a:lnSpc>
                <a:spcPct val="120000"/>
              </a:lnSpc>
            </a:pPr>
            <a:r>
              <a:rPr lang="en-US" sz="1600" b="1" i="0" dirty="0">
                <a:solidFill>
                  <a:schemeClr val="bg1"/>
                </a:solidFill>
                <a:latin typeface="Arial"/>
                <a:cs typeface="Arial"/>
              </a:rPr>
              <a:t>@</a:t>
            </a:r>
            <a:r>
              <a:rPr lang="en-US" sz="1600" b="1" i="0" dirty="0" err="1">
                <a:solidFill>
                  <a:schemeClr val="bg1"/>
                </a:solidFill>
                <a:latin typeface="Arial"/>
                <a:cs typeface="Arial"/>
              </a:rPr>
              <a:t>RegionalPlan</a:t>
            </a:r>
            <a:r>
              <a:rPr lang="en-US" sz="1600" b="1" i="0" baseline="0" dirty="0">
                <a:solidFill>
                  <a:schemeClr val="bg1"/>
                </a:solidFill>
                <a:latin typeface="Arial"/>
                <a:cs typeface="Arial"/>
              </a:rPr>
              <a:t> </a:t>
            </a:r>
            <a:br>
              <a:rPr lang="en-US" sz="1600" b="1" i="0" baseline="0" dirty="0">
                <a:solidFill>
                  <a:schemeClr val="bg1"/>
                </a:solidFill>
                <a:latin typeface="Arial"/>
                <a:cs typeface="Arial"/>
              </a:rPr>
            </a:br>
            <a:r>
              <a:rPr lang="en-US" sz="1600" b="1" i="0" baseline="0" dirty="0">
                <a:solidFill>
                  <a:schemeClr val="bg1"/>
                </a:solidFill>
                <a:latin typeface="Arial"/>
                <a:cs typeface="Arial"/>
              </a:rPr>
              <a:t>#</a:t>
            </a:r>
            <a:r>
              <a:rPr lang="en-US" sz="1600" b="1" i="0" baseline="0" dirty="0" err="1">
                <a:solidFill>
                  <a:schemeClr val="bg1"/>
                </a:solidFill>
                <a:latin typeface="Arial"/>
                <a:cs typeface="Arial"/>
              </a:rPr>
              <a:t>RPAassembly</a:t>
            </a:r>
            <a:endParaRPr lang="en-US" sz="1600" b="1" i="0" dirty="0">
              <a:solidFill>
                <a:schemeClr val="bg1"/>
              </a:solidFill>
              <a:latin typeface="Arial"/>
              <a:cs typeface="Arial"/>
            </a:endParaRPr>
          </a:p>
        </p:txBody>
      </p:sp>
      <p:sp>
        <p:nvSpPr>
          <p:cNvPr id="9" name="TextBox 8"/>
          <p:cNvSpPr txBox="1"/>
          <p:nvPr userDrawn="1"/>
        </p:nvSpPr>
        <p:spPr>
          <a:xfrm>
            <a:off x="9455046" y="2069803"/>
            <a:ext cx="2737610" cy="1797347"/>
          </a:xfrm>
          <a:prstGeom prst="rect">
            <a:avLst/>
          </a:prstGeom>
          <a:noFill/>
        </p:spPr>
        <p:txBody>
          <a:bodyPr wrap="square" lIns="91440" rIns="91440" bIns="91440" rtlCol="0" anchor="ctr">
            <a:noAutofit/>
          </a:bodyPr>
          <a:lstStyle/>
          <a:p>
            <a:pPr algn="ctr">
              <a:lnSpc>
                <a:spcPct val="114000"/>
              </a:lnSpc>
            </a:pPr>
            <a:r>
              <a:rPr lang="en-US" sz="1600" b="1" i="0" dirty="0">
                <a:solidFill>
                  <a:schemeClr val="bg1"/>
                </a:solidFill>
                <a:latin typeface="Arial"/>
                <a:cs typeface="Arial"/>
              </a:rPr>
              <a:t>Submit</a:t>
            </a:r>
            <a:r>
              <a:rPr lang="en-US" sz="1600" b="1" i="0" baseline="0" dirty="0">
                <a:solidFill>
                  <a:schemeClr val="bg1"/>
                </a:solidFill>
                <a:latin typeface="Arial"/>
                <a:cs typeface="Arial"/>
              </a:rPr>
              <a:t> or </a:t>
            </a:r>
            <a:r>
              <a:rPr lang="en-US" sz="1600" b="1" i="0" baseline="0" dirty="0" err="1">
                <a:solidFill>
                  <a:schemeClr val="bg1"/>
                </a:solidFill>
                <a:latin typeface="Arial"/>
                <a:cs typeface="Arial"/>
              </a:rPr>
              <a:t>Upvote</a:t>
            </a:r>
            <a:br>
              <a:rPr lang="en-US" sz="1600" b="1" i="0" baseline="0" dirty="0">
                <a:solidFill>
                  <a:schemeClr val="bg1"/>
                </a:solidFill>
                <a:latin typeface="Arial"/>
                <a:cs typeface="Arial"/>
              </a:rPr>
            </a:br>
            <a:r>
              <a:rPr lang="en-US" sz="1600" b="1" i="0" baseline="0" dirty="0">
                <a:solidFill>
                  <a:schemeClr val="bg1"/>
                </a:solidFill>
                <a:latin typeface="Arial"/>
                <a:cs typeface="Arial"/>
              </a:rPr>
              <a:t>Questions at</a:t>
            </a:r>
          </a:p>
          <a:p>
            <a:pPr algn="ctr">
              <a:lnSpc>
                <a:spcPct val="114000"/>
              </a:lnSpc>
            </a:pPr>
            <a:r>
              <a:rPr lang="en-US" sz="1600" b="1" i="0" baseline="0" dirty="0" err="1">
                <a:solidFill>
                  <a:schemeClr val="accent1">
                    <a:lumMod val="60000"/>
                    <a:lumOff val="40000"/>
                  </a:schemeClr>
                </a:solidFill>
                <a:latin typeface="Arial"/>
                <a:cs typeface="Arial"/>
              </a:rPr>
              <a:t>slido.com</a:t>
            </a:r>
            <a:r>
              <a:rPr lang="en-US" sz="1600" b="1" i="0" baseline="0" dirty="0">
                <a:solidFill>
                  <a:schemeClr val="accent1">
                    <a:lumMod val="60000"/>
                    <a:lumOff val="40000"/>
                  </a:schemeClr>
                </a:solidFill>
                <a:latin typeface="Arial"/>
                <a:cs typeface="Arial"/>
              </a:rPr>
              <a:t> </a:t>
            </a:r>
            <a:br>
              <a:rPr lang="en-US" sz="1600" b="1" i="0" baseline="0" dirty="0">
                <a:solidFill>
                  <a:schemeClr val="accent1">
                    <a:lumMod val="60000"/>
                    <a:lumOff val="40000"/>
                  </a:schemeClr>
                </a:solidFill>
                <a:latin typeface="Arial"/>
                <a:cs typeface="Arial"/>
              </a:rPr>
            </a:br>
            <a:br>
              <a:rPr lang="en-US" sz="1600" b="1" i="0" baseline="0" dirty="0">
                <a:solidFill>
                  <a:schemeClr val="accent1"/>
                </a:solidFill>
                <a:latin typeface="Arial"/>
                <a:cs typeface="Arial"/>
              </a:rPr>
            </a:br>
            <a:r>
              <a:rPr lang="en-US" sz="1600" b="1" i="0" baseline="0" dirty="0">
                <a:solidFill>
                  <a:schemeClr val="bg1"/>
                </a:solidFill>
                <a:latin typeface="Arial"/>
                <a:cs typeface="Arial"/>
              </a:rPr>
              <a:t>Code</a:t>
            </a:r>
            <a:r>
              <a:rPr lang="en-US" sz="1600" b="1" i="0" baseline="0" dirty="0">
                <a:solidFill>
                  <a:srgbClr val="95D1E2"/>
                </a:solidFill>
                <a:latin typeface="Arial"/>
                <a:cs typeface="Arial"/>
              </a:rPr>
              <a:t>: #</a:t>
            </a:r>
            <a:r>
              <a:rPr lang="en-US" sz="1600" b="1" i="0" baseline="0" dirty="0" err="1">
                <a:solidFill>
                  <a:srgbClr val="95D1E2"/>
                </a:solidFill>
                <a:latin typeface="Arial"/>
                <a:cs typeface="Arial"/>
              </a:rPr>
              <a:t>RPAassembly</a:t>
            </a:r>
            <a:endParaRPr lang="en-US" sz="1600" b="1" i="0" baseline="0" dirty="0">
              <a:solidFill>
                <a:srgbClr val="95D1E2"/>
              </a:solidFill>
              <a:latin typeface="Arial"/>
              <a:cs typeface="Arial"/>
            </a:endParaRPr>
          </a:p>
          <a:p>
            <a:pPr algn="ctr">
              <a:lnSpc>
                <a:spcPct val="114000"/>
              </a:lnSpc>
            </a:pPr>
            <a:r>
              <a:rPr lang="en-US" sz="1600" b="1" i="0" dirty="0">
                <a:solidFill>
                  <a:srgbClr val="FFFFFF"/>
                </a:solidFill>
                <a:latin typeface="Arial"/>
                <a:cs typeface="Arial"/>
              </a:rPr>
              <a:t>Room:</a:t>
            </a:r>
            <a:r>
              <a:rPr lang="en-US" sz="1600" b="1" i="0" baseline="0" dirty="0">
                <a:solidFill>
                  <a:srgbClr val="FFFFFF"/>
                </a:solidFill>
                <a:latin typeface="Arial"/>
                <a:cs typeface="Arial"/>
              </a:rPr>
              <a:t> </a:t>
            </a:r>
            <a:r>
              <a:rPr lang="en-US" sz="1600" b="1" i="0" baseline="0" dirty="0">
                <a:solidFill>
                  <a:srgbClr val="95D1E2"/>
                </a:solidFill>
                <a:latin typeface="Arial"/>
                <a:cs typeface="Arial"/>
              </a:rPr>
              <a:t>Alvin-Carnegie</a:t>
            </a:r>
            <a:endParaRPr lang="en-US" sz="1600" b="1" i="0" dirty="0">
              <a:solidFill>
                <a:srgbClr val="95D1E2"/>
              </a:solidFill>
              <a:latin typeface="Arial"/>
              <a:cs typeface="Arial"/>
            </a:endParaRPr>
          </a:p>
        </p:txBody>
      </p:sp>
      <p:sp>
        <p:nvSpPr>
          <p:cNvPr id="10" name="TextBox 9"/>
          <p:cNvSpPr txBox="1"/>
          <p:nvPr userDrawn="1"/>
        </p:nvSpPr>
        <p:spPr>
          <a:xfrm>
            <a:off x="6397245" y="4226064"/>
            <a:ext cx="2737610" cy="707886"/>
          </a:xfrm>
          <a:prstGeom prst="rect">
            <a:avLst/>
          </a:prstGeom>
          <a:noFill/>
        </p:spPr>
        <p:txBody>
          <a:bodyPr wrap="square" lIns="182880" rIns="182880" bIns="91440" rtlCol="0" anchor="ctr">
            <a:noAutofit/>
          </a:bodyPr>
          <a:lstStyle/>
          <a:p>
            <a:pPr algn="ctr">
              <a:lnSpc>
                <a:spcPct val="110000"/>
              </a:lnSpc>
            </a:pPr>
            <a:r>
              <a:rPr lang="en-US" sz="1400" b="1" kern="1200" dirty="0" err="1">
                <a:solidFill>
                  <a:schemeClr val="bg1"/>
                </a:solidFill>
                <a:effectLst/>
                <a:latin typeface="Arial" charset="0"/>
                <a:ea typeface="Arial" charset="0"/>
                <a:cs typeface="Arial" charset="0"/>
              </a:rPr>
              <a:t>WiFi</a:t>
            </a:r>
            <a:r>
              <a:rPr lang="en-US" sz="1400" b="1" kern="1200" dirty="0">
                <a:solidFill>
                  <a:schemeClr val="bg1"/>
                </a:solidFill>
                <a:effectLst/>
                <a:latin typeface="Arial" charset="0"/>
                <a:ea typeface="Arial" charset="0"/>
                <a:cs typeface="Arial" charset="0"/>
              </a:rPr>
              <a:t> Login</a:t>
            </a:r>
            <a:endParaRPr lang="en-US" sz="1400" kern="1200" dirty="0">
              <a:solidFill>
                <a:schemeClr val="bg1"/>
              </a:solidFill>
              <a:effectLst/>
              <a:latin typeface="Arial" charset="0"/>
              <a:ea typeface="Arial" charset="0"/>
              <a:cs typeface="Arial" charset="0"/>
            </a:endParaRPr>
          </a:p>
          <a:p>
            <a:pPr algn="ctr">
              <a:lnSpc>
                <a:spcPct val="110000"/>
              </a:lnSpc>
            </a:pPr>
            <a:r>
              <a:rPr lang="en-US" sz="1400" kern="1200" dirty="0">
                <a:solidFill>
                  <a:schemeClr val="bg1"/>
                </a:solidFill>
                <a:effectLst/>
                <a:latin typeface="Arial" charset="0"/>
                <a:ea typeface="Arial" charset="0"/>
                <a:cs typeface="Arial" charset="0"/>
              </a:rPr>
              <a:t>Network: </a:t>
            </a:r>
            <a:r>
              <a:rPr lang="en-US" sz="1400" b="1" kern="1200" dirty="0">
                <a:solidFill>
                  <a:schemeClr val="bg1"/>
                </a:solidFill>
                <a:effectLst/>
                <a:latin typeface="Arial" charset="0"/>
                <a:ea typeface="Arial" charset="0"/>
                <a:cs typeface="Arial" charset="0"/>
              </a:rPr>
              <a:t>RPA-Assembly</a:t>
            </a:r>
            <a:endParaRPr lang="en-US" sz="1400" kern="1200" dirty="0">
              <a:solidFill>
                <a:schemeClr val="bg1"/>
              </a:solidFill>
              <a:effectLst/>
              <a:latin typeface="Arial" charset="0"/>
              <a:ea typeface="Arial" charset="0"/>
              <a:cs typeface="Arial" charset="0"/>
            </a:endParaRPr>
          </a:p>
          <a:p>
            <a:pPr algn="ctr">
              <a:lnSpc>
                <a:spcPct val="110000"/>
              </a:lnSpc>
            </a:pPr>
            <a:r>
              <a:rPr lang="en-US" sz="1400" kern="1200" dirty="0">
                <a:solidFill>
                  <a:schemeClr val="bg1"/>
                </a:solidFill>
                <a:effectLst/>
                <a:latin typeface="Arial" charset="0"/>
                <a:ea typeface="Arial" charset="0"/>
                <a:cs typeface="Arial" charset="0"/>
              </a:rPr>
              <a:t>Password: </a:t>
            </a:r>
            <a:r>
              <a:rPr lang="en-US" sz="1400" b="1" kern="1200" dirty="0" err="1">
                <a:solidFill>
                  <a:schemeClr val="bg1"/>
                </a:solidFill>
                <a:effectLst/>
                <a:latin typeface="Arial" charset="0"/>
                <a:ea typeface="Arial" charset="0"/>
                <a:cs typeface="Arial" charset="0"/>
              </a:rPr>
              <a:t>thinkregional</a:t>
            </a:r>
            <a:endParaRPr lang="en-US" sz="1400" kern="1200" dirty="0">
              <a:solidFill>
                <a:schemeClr val="bg1"/>
              </a:solidFill>
              <a:effectLst/>
              <a:latin typeface="Arial" charset="0"/>
              <a:ea typeface="Arial" charset="0"/>
              <a:cs typeface="Arial" charset="0"/>
            </a:endParaRPr>
          </a:p>
        </p:txBody>
      </p:sp>
      <p:cxnSp>
        <p:nvCxnSpPr>
          <p:cNvPr id="6" name="Straight Connector 5"/>
          <p:cNvCxnSpPr/>
          <p:nvPr userDrawn="1"/>
        </p:nvCxnSpPr>
        <p:spPr>
          <a:xfrm>
            <a:off x="6583680" y="971550"/>
            <a:ext cx="2377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583680" y="1885950"/>
            <a:ext cx="2377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762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4BACC6"/>
          </a:solidFill>
          <a:ln>
            <a:noFill/>
          </a:ln>
        </p:spPr>
        <p:txBody>
          <a:bodyPr lIns="457200" rIns="457200">
            <a:noAutofit/>
          </a:bodyPr>
          <a:lstStyle>
            <a:lvl1pPr algn="l">
              <a:defRPr sz="32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57200" y="1511301"/>
            <a:ext cx="8229600" cy="3289300"/>
          </a:xfrm>
        </p:spPr>
        <p:txBody>
          <a:bodyPr lIns="0" rIns="0"/>
          <a:lstStyle>
            <a:lvl1pPr>
              <a:defRPr>
                <a:solidFill>
                  <a:srgbClr val="313231"/>
                </a:solidFill>
              </a:defRPr>
            </a:lvl1pPr>
            <a:lvl2pPr>
              <a:defRPr>
                <a:solidFill>
                  <a:srgbClr val="313231"/>
                </a:solidFill>
              </a:defRPr>
            </a:lvl2pPr>
            <a:lvl3pPr>
              <a:defRPr>
                <a:solidFill>
                  <a:srgbClr val="313231"/>
                </a:solidFill>
              </a:defRPr>
            </a:lvl3pPr>
            <a:lvl4pPr>
              <a:defRPr>
                <a:solidFill>
                  <a:srgbClr val="313231"/>
                </a:solidFill>
              </a:defRPr>
            </a:lvl4pPr>
            <a:lvl5pPr>
              <a:defRPr>
                <a:solidFill>
                  <a:srgbClr val="31323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773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5A50B1-063F-DE4C-ADEA-C65539F0DAB5}"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349078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5A50B1-063F-DE4C-ADEA-C65539F0DAB5}" type="datetimeFigureOut">
              <a:rPr lang="en-US" smtClean="0"/>
              <a:t>5/1/18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93708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5A50B1-063F-DE4C-ADEA-C65539F0DAB5}" type="datetimeFigureOut">
              <a:rPr lang="en-US" smtClean="0"/>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364397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5A50B1-063F-DE4C-ADEA-C65539F0DAB5}" type="datetimeFigureOut">
              <a:rPr lang="en-US" smtClean="0"/>
              <a:t>5/1/18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422962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5A50B1-063F-DE4C-ADEA-C65539F0DAB5}" type="datetimeFigureOut">
              <a:rPr lang="en-US" smtClean="0"/>
              <a:t>5/1/18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362236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A50B1-063F-DE4C-ADEA-C65539F0DAB5}" type="datetimeFigureOut">
              <a:rPr lang="en-US" smtClean="0"/>
              <a:t>5/1/18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128809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5A50B1-063F-DE4C-ADEA-C65539F0DAB5}" type="datetimeFigureOut">
              <a:rPr lang="en-US" smtClean="0"/>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2705936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5A50B1-063F-DE4C-ADEA-C65539F0DAB5}" type="datetimeFigureOut">
              <a:rPr lang="en-US" smtClean="0"/>
              <a:t>5/1/18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3F00A-E034-A043-9535-CAB6E6F64C8D}" type="slidenum">
              <a:rPr lang="en-US" smtClean="0"/>
              <a:t>‹#›</a:t>
            </a:fld>
            <a:endParaRPr lang="en-US"/>
          </a:p>
        </p:txBody>
      </p:sp>
    </p:spTree>
    <p:extLst>
      <p:ext uri="{BB962C8B-B14F-4D97-AF65-F5344CB8AC3E}">
        <p14:creationId xmlns:p14="http://schemas.microsoft.com/office/powerpoint/2010/main" val="96327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5A50B1-063F-DE4C-ADEA-C65539F0DAB5}" type="datetimeFigureOut">
              <a:rPr lang="en-US" smtClean="0"/>
              <a:t>5/1/18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1E3F00A-E034-A043-9535-CAB6E6F64C8D}" type="slidenum">
              <a:rPr lang="en-US" smtClean="0"/>
              <a:t>‹#›</a:t>
            </a:fld>
            <a:endParaRPr lang="en-US"/>
          </a:p>
        </p:txBody>
      </p:sp>
    </p:spTree>
    <p:extLst>
      <p:ext uri="{BB962C8B-B14F-4D97-AF65-F5344CB8AC3E}">
        <p14:creationId xmlns:p14="http://schemas.microsoft.com/office/powerpoint/2010/main" val="2036089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49.svg"/><Relationship Id="rId4" Type="http://schemas.openxmlformats.org/officeDocument/2006/relationships/image" Target="../media/image44.jpe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microsoft.com/office/2007/relationships/hdphoto" Target="../media/hdphoto3.wdp"/><Relationship Id="rId9" Type="http://schemas.openxmlformats.org/officeDocument/2006/relationships/image" Target="../media/image49.svg"/></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72.jpe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P4pSBxMLTAhVI8WMKHX3DBYwQjRwIBw&amp;url=http://familypedia.wikia.com/wiki/Stamford,_Connecticut&amp;psig=AFQjCNGDjOio63TVowvlGeVGKOEzm7C1tg&amp;ust=1493310151305379"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600" b="0" i="1" dirty="0"/>
              <a:t>Moderator: </a:t>
            </a:r>
            <a:r>
              <a:rPr lang="en-US" sz="1600" dirty="0"/>
              <a:t>Hope Knight</a:t>
            </a:r>
            <a:r>
              <a:rPr lang="en-US" sz="1600" b="0" dirty="0"/>
              <a:t>, President &amp; CEO, Greater Jamaica Development Corporation, </a:t>
            </a:r>
            <a:r>
              <a:rPr lang="en-US" sz="1600" b="0" i="1" dirty="0"/>
              <a:t>@</a:t>
            </a:r>
            <a:r>
              <a:rPr lang="en-US" sz="1600" b="0" i="1" dirty="0" err="1"/>
              <a:t>GJDCPrez</a:t>
            </a:r>
            <a:endParaRPr lang="en-US" sz="1600" b="0" dirty="0"/>
          </a:p>
          <a:p>
            <a:r>
              <a:rPr lang="en-US" sz="1600" dirty="0"/>
              <a:t>Laura Curran</a:t>
            </a:r>
            <a:r>
              <a:rPr lang="en-US" sz="1600" b="0" dirty="0"/>
              <a:t>, County Executive, Nassau County, New York</a:t>
            </a:r>
          </a:p>
          <a:p>
            <a:r>
              <a:rPr lang="en-US" sz="1600" dirty="0"/>
              <a:t>Lynn Haig</a:t>
            </a:r>
            <a:r>
              <a:rPr lang="en-US" sz="1600" b="0" dirty="0"/>
              <a:t>, Director of Planning, Office of Planning &amp; Economic Development, City of Bridgeport, Connecticut, </a:t>
            </a:r>
            <a:r>
              <a:rPr lang="en-US" sz="1600" b="0" i="1" dirty="0"/>
              <a:t>@</a:t>
            </a:r>
            <a:r>
              <a:rPr lang="en-US" sz="1600" b="0" i="1" dirty="0" err="1"/>
              <a:t>CityofBptCT</a:t>
            </a:r>
            <a:endParaRPr lang="en-US" sz="1600" b="0" dirty="0"/>
          </a:p>
          <a:p>
            <a:r>
              <a:rPr lang="en-US" sz="1600" dirty="0"/>
              <a:t>Melissa Mark-</a:t>
            </a:r>
            <a:r>
              <a:rPr lang="en-US" sz="1600" dirty="0" err="1"/>
              <a:t>Viverito</a:t>
            </a:r>
            <a:r>
              <a:rPr lang="en-US" sz="1600" b="0" dirty="0"/>
              <a:t>, Senior Advisor, Latino Victory Fund; former New York City Council Speaker, </a:t>
            </a:r>
            <a:r>
              <a:rPr lang="en-US" sz="1600" b="0" i="1" dirty="0"/>
              <a:t>@</a:t>
            </a:r>
            <a:r>
              <a:rPr lang="en-US" sz="1600" b="0" i="1" dirty="0" err="1"/>
              <a:t>MMViverito</a:t>
            </a:r>
            <a:endParaRPr lang="en-US" sz="1600" b="0" dirty="0"/>
          </a:p>
          <a:p>
            <a:r>
              <a:rPr lang="en-US" sz="1600" dirty="0"/>
              <a:t>David Martin</a:t>
            </a:r>
            <a:r>
              <a:rPr lang="en-US" sz="1600" b="0" dirty="0"/>
              <a:t>, Mayor, Stamford, Connecticut, </a:t>
            </a:r>
            <a:r>
              <a:rPr lang="en-US" sz="1600" b="0" i="1" dirty="0"/>
              <a:t>@</a:t>
            </a:r>
            <a:r>
              <a:rPr lang="en-US" sz="1600" b="0" i="1" dirty="0" err="1"/>
              <a:t>StamfordMayor</a:t>
            </a:r>
            <a:endParaRPr lang="en-US" sz="1600" b="0" dirty="0"/>
          </a:p>
        </p:txBody>
      </p:sp>
      <p:sp>
        <p:nvSpPr>
          <p:cNvPr id="3" name="Title 2"/>
          <p:cNvSpPr>
            <a:spLocks noGrp="1"/>
          </p:cNvSpPr>
          <p:nvPr>
            <p:ph type="title"/>
          </p:nvPr>
        </p:nvSpPr>
        <p:spPr/>
        <p:txBody>
          <a:bodyPr/>
          <a:lstStyle/>
          <a:p>
            <a:r>
              <a:rPr lang="en-US" b="1" dirty="0"/>
              <a:t>Invest in the Region’s </a:t>
            </a:r>
            <a:br>
              <a:rPr lang="en-US" b="1" dirty="0"/>
            </a:br>
            <a:r>
              <a:rPr lang="en-US" b="1" dirty="0"/>
              <a:t>Flagship Places </a:t>
            </a:r>
            <a:endParaRPr lang="en-US" dirty="0"/>
          </a:p>
        </p:txBody>
      </p:sp>
    </p:spTree>
    <p:extLst>
      <p:ext uri="{BB962C8B-B14F-4D97-AF65-F5344CB8AC3E}">
        <p14:creationId xmlns:p14="http://schemas.microsoft.com/office/powerpoint/2010/main" val="2154561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ourthplan.org/images/places/connecticut/iStock-185272720-72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99" y="1118805"/>
            <a:ext cx="4029501" cy="40295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5"/>
          <p:cNvSpPr>
            <a:spLocks noGrp="1"/>
          </p:cNvSpPr>
          <p:nvPr>
            <p:ph type="title"/>
          </p:nvPr>
        </p:nvSpPr>
        <p:spPr/>
        <p:txBody>
          <a:bodyPr/>
          <a:lstStyle/>
          <a:p>
            <a:r>
              <a:rPr lang="en-US" dirty="0"/>
              <a:t>Stamford, Connecticut</a:t>
            </a:r>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28854" y="1123950"/>
            <a:ext cx="2714846" cy="228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descr="http://fourthplan.org/images/content/affordable-housing-everywhere/C05-Metrogreen-Three-Phases_David-Sundber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8853" y="3333750"/>
            <a:ext cx="5115147" cy="18097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743700" y="1461218"/>
            <a:ext cx="2376487" cy="1384995"/>
          </a:xfrm>
          <a:prstGeom prst="rect">
            <a:avLst/>
          </a:prstGeom>
          <a:noFill/>
        </p:spPr>
        <p:txBody>
          <a:bodyPr wrap="square" rtlCol="0">
            <a:spAutoFit/>
          </a:bodyPr>
          <a:lstStyle/>
          <a:p>
            <a:pPr algn="ctr"/>
            <a:r>
              <a:rPr lang="en-US" sz="2800" b="1" i="1" dirty="0"/>
              <a:t>A dynamic regional center</a:t>
            </a:r>
          </a:p>
        </p:txBody>
      </p:sp>
    </p:spTree>
    <p:extLst>
      <p:ext uri="{BB962C8B-B14F-4D97-AF65-F5344CB8AC3E}">
        <p14:creationId xmlns:p14="http://schemas.microsoft.com/office/powerpoint/2010/main" val="128991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5 - background - Photore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Bridgeport, Connecticut</a:t>
            </a:r>
          </a:p>
        </p:txBody>
      </p:sp>
      <p:sp>
        <p:nvSpPr>
          <p:cNvPr id="4" name="TextBox 3"/>
          <p:cNvSpPr txBox="1"/>
          <p:nvPr/>
        </p:nvSpPr>
        <p:spPr>
          <a:xfrm>
            <a:off x="7010400" y="1962150"/>
            <a:ext cx="2057400" cy="2246769"/>
          </a:xfrm>
          <a:prstGeom prst="rect">
            <a:avLst/>
          </a:prstGeom>
          <a:noFill/>
        </p:spPr>
        <p:txBody>
          <a:bodyPr wrap="square" rtlCol="0">
            <a:spAutoFit/>
          </a:bodyPr>
          <a:lstStyle/>
          <a:p>
            <a:pPr algn="ctr"/>
            <a:r>
              <a:rPr lang="en-US" sz="2800" b="1" i="1" dirty="0"/>
              <a:t>A green &amp; healthy city on the Northeast Corridor</a:t>
            </a:r>
          </a:p>
        </p:txBody>
      </p:sp>
    </p:spTree>
    <p:extLst>
      <p:ext uri="{BB962C8B-B14F-4D97-AF65-F5344CB8AC3E}">
        <p14:creationId xmlns:p14="http://schemas.microsoft.com/office/powerpoint/2010/main" val="75356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05_Bridgepor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2911"/>
            <a:ext cx="6858000" cy="5059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Bridgeport, Connecticut</a:t>
            </a:r>
          </a:p>
        </p:txBody>
      </p:sp>
      <p:sp>
        <p:nvSpPr>
          <p:cNvPr id="5" name="TextBox 4"/>
          <p:cNvSpPr txBox="1"/>
          <p:nvPr/>
        </p:nvSpPr>
        <p:spPr>
          <a:xfrm>
            <a:off x="7010400" y="1962150"/>
            <a:ext cx="2057400" cy="2246769"/>
          </a:xfrm>
          <a:prstGeom prst="rect">
            <a:avLst/>
          </a:prstGeom>
          <a:noFill/>
        </p:spPr>
        <p:txBody>
          <a:bodyPr wrap="square" rtlCol="0">
            <a:spAutoFit/>
          </a:bodyPr>
          <a:lstStyle/>
          <a:p>
            <a:pPr algn="ctr"/>
            <a:r>
              <a:rPr lang="en-US" sz="2800" b="1" i="1" dirty="0"/>
              <a:t>A green &amp; healthy city on the Northeast Corridor</a:t>
            </a:r>
          </a:p>
        </p:txBody>
      </p:sp>
    </p:spTree>
    <p:extLst>
      <p:ext uri="{BB962C8B-B14F-4D97-AF65-F5344CB8AC3E}">
        <p14:creationId xmlns:p14="http://schemas.microsoft.com/office/powerpoint/2010/main" val="143398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600" b="0" i="1" dirty="0"/>
              <a:t>Moderator: </a:t>
            </a:r>
            <a:r>
              <a:rPr lang="en-US" sz="1600" dirty="0"/>
              <a:t>Hope Knight</a:t>
            </a:r>
            <a:r>
              <a:rPr lang="en-US" sz="1600" b="0" dirty="0"/>
              <a:t>, President &amp; CEO, Greater Jamaica Development Corporation, </a:t>
            </a:r>
            <a:r>
              <a:rPr lang="en-US" sz="1600" b="0" i="1" dirty="0"/>
              <a:t>@</a:t>
            </a:r>
            <a:r>
              <a:rPr lang="en-US" sz="1600" b="0" i="1" dirty="0" err="1"/>
              <a:t>GJDCPrez</a:t>
            </a:r>
            <a:endParaRPr lang="en-US" sz="1600" b="0" dirty="0"/>
          </a:p>
          <a:p>
            <a:r>
              <a:rPr lang="en-US" sz="1600" dirty="0"/>
              <a:t>Laura Curran</a:t>
            </a:r>
            <a:r>
              <a:rPr lang="en-US" sz="1600" b="0" dirty="0"/>
              <a:t>, County Executive, Nassau County, New York</a:t>
            </a:r>
          </a:p>
          <a:p>
            <a:r>
              <a:rPr lang="en-US" sz="1600" dirty="0"/>
              <a:t>Lynn Haig</a:t>
            </a:r>
            <a:r>
              <a:rPr lang="en-US" sz="1600" b="0" dirty="0"/>
              <a:t>, Director of Planning, Office of Planning &amp; Economic Development, City of Bridgeport, Connecticut, </a:t>
            </a:r>
            <a:r>
              <a:rPr lang="en-US" sz="1600" b="0" i="1" dirty="0"/>
              <a:t>@</a:t>
            </a:r>
            <a:r>
              <a:rPr lang="en-US" sz="1600" b="0" i="1" dirty="0" err="1"/>
              <a:t>CityofBptCT</a:t>
            </a:r>
            <a:endParaRPr lang="en-US" sz="1600" b="0" dirty="0"/>
          </a:p>
          <a:p>
            <a:r>
              <a:rPr lang="en-US" sz="1600" dirty="0"/>
              <a:t>Melissa Mark-</a:t>
            </a:r>
            <a:r>
              <a:rPr lang="en-US" sz="1600" dirty="0" err="1"/>
              <a:t>Viverito</a:t>
            </a:r>
            <a:r>
              <a:rPr lang="en-US" sz="1600" b="0" dirty="0"/>
              <a:t>, Senior Advisor, Latino Victory Fund; former New York City Council Speaker, </a:t>
            </a:r>
            <a:r>
              <a:rPr lang="en-US" sz="1600" b="0" i="1" dirty="0"/>
              <a:t>@</a:t>
            </a:r>
            <a:r>
              <a:rPr lang="en-US" sz="1600" b="0" i="1" dirty="0" err="1"/>
              <a:t>MMViverito</a:t>
            </a:r>
            <a:endParaRPr lang="en-US" sz="1600" b="0" dirty="0"/>
          </a:p>
          <a:p>
            <a:r>
              <a:rPr lang="en-US" sz="1600" dirty="0"/>
              <a:t>David Martin</a:t>
            </a:r>
            <a:r>
              <a:rPr lang="en-US" sz="1600" b="0" dirty="0"/>
              <a:t>, Mayor, Stamford, Connecticut, </a:t>
            </a:r>
            <a:r>
              <a:rPr lang="en-US" sz="1600" b="0" i="1" dirty="0"/>
              <a:t>@</a:t>
            </a:r>
            <a:r>
              <a:rPr lang="en-US" sz="1600" b="0" i="1" dirty="0" err="1"/>
              <a:t>StamfordMayor</a:t>
            </a:r>
            <a:endParaRPr lang="en-US" sz="1600" b="0" dirty="0"/>
          </a:p>
        </p:txBody>
      </p:sp>
      <p:sp>
        <p:nvSpPr>
          <p:cNvPr id="3" name="Title 2"/>
          <p:cNvSpPr>
            <a:spLocks noGrp="1"/>
          </p:cNvSpPr>
          <p:nvPr>
            <p:ph type="title"/>
          </p:nvPr>
        </p:nvSpPr>
        <p:spPr/>
        <p:txBody>
          <a:bodyPr/>
          <a:lstStyle/>
          <a:p>
            <a:r>
              <a:rPr lang="en-US" b="1" dirty="0"/>
              <a:t>Invest in the Region’s </a:t>
            </a:r>
            <a:br>
              <a:rPr lang="en-US" b="1" dirty="0"/>
            </a:br>
            <a:r>
              <a:rPr lang="en-US" b="1" dirty="0"/>
              <a:t>Flagship Places </a:t>
            </a:r>
            <a:endParaRPr lang="en-US" dirty="0"/>
          </a:p>
        </p:txBody>
      </p:sp>
    </p:spTree>
    <p:extLst>
      <p:ext uri="{BB962C8B-B14F-4D97-AF65-F5344CB8AC3E}">
        <p14:creationId xmlns:p14="http://schemas.microsoft.com/office/powerpoint/2010/main" val="292478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47" name="Shape 47" descr="AirTrain_0077_3.psd"/>
          <p:cNvPicPr preferRelativeResize="0"/>
          <p:nvPr/>
        </p:nvPicPr>
        <p:blipFill rotWithShape="1">
          <a:blip r:embed="rId3" cstate="screen">
            <a:alphaModFix amt="13000"/>
            <a:extLst>
              <a:ext uri="{28A0092B-C50C-407E-A947-70E740481C1C}">
                <a14:useLocalDpi xmlns:a14="http://schemas.microsoft.com/office/drawing/2010/main"/>
              </a:ext>
            </a:extLst>
          </a:blip>
          <a:srcRect/>
          <a:stretch/>
        </p:blipFill>
        <p:spPr>
          <a:xfrm>
            <a:off x="0" y="1"/>
            <a:ext cx="9144000" cy="3807986"/>
          </a:xfrm>
          <a:prstGeom prst="rect">
            <a:avLst/>
          </a:prstGeom>
          <a:noFill/>
          <a:ln>
            <a:noFill/>
          </a:ln>
        </p:spPr>
      </p:pic>
      <p:sp>
        <p:nvSpPr>
          <p:cNvPr id="48" name="Shape 48"/>
          <p:cNvSpPr txBox="1">
            <a:spLocks noGrp="1"/>
          </p:cNvSpPr>
          <p:nvPr>
            <p:ph type="ctrTitle"/>
          </p:nvPr>
        </p:nvSpPr>
        <p:spPr>
          <a:xfrm>
            <a:off x="685800" y="1586249"/>
            <a:ext cx="7772400" cy="1102519"/>
          </a:xfrm>
          <a:prstGeom prst="rect">
            <a:avLst/>
          </a:prstGeom>
          <a:noFill/>
          <a:ln>
            <a:noFill/>
          </a:ln>
        </p:spPr>
        <p:txBody>
          <a:bodyPr spcFirstLastPara="1" wrap="square" lIns="91425" tIns="45700" rIns="91425" bIns="45700" anchor="ctr" anchorCtr="0">
            <a:noAutofit/>
          </a:bodyPr>
          <a:lstStyle/>
          <a:p>
            <a:pPr>
              <a:lnSpc>
                <a:spcPct val="101250"/>
              </a:lnSpc>
              <a:buClr>
                <a:srgbClr val="269748"/>
              </a:buClr>
              <a:buSzPts val="8000"/>
            </a:pPr>
            <a:r>
              <a:rPr lang="en-US" sz="6000" dirty="0">
                <a:solidFill>
                  <a:srgbClr val="269748"/>
                </a:solidFill>
              </a:rPr>
              <a:t>Investing in Jamaica </a:t>
            </a:r>
            <a:endParaRPr sz="6000" b="1" i="0" u="none" strike="noStrike" cap="none" dirty="0">
              <a:solidFill>
                <a:srgbClr val="269748"/>
              </a:solidFill>
              <a:latin typeface="Open Sans"/>
              <a:ea typeface="Open Sans"/>
              <a:cs typeface="Open Sans"/>
              <a:sym typeface="Open Sans"/>
            </a:endParaRPr>
          </a:p>
        </p:txBody>
      </p:sp>
      <p:sp>
        <p:nvSpPr>
          <p:cNvPr id="49" name="Shape 49"/>
          <p:cNvSpPr txBox="1">
            <a:spLocks noGrp="1"/>
          </p:cNvSpPr>
          <p:nvPr>
            <p:ph type="subTitle" idx="1"/>
          </p:nvPr>
        </p:nvSpPr>
        <p:spPr>
          <a:xfrm>
            <a:off x="1371600" y="4077203"/>
            <a:ext cx="6400800" cy="619018"/>
          </a:xfrm>
          <a:prstGeom prst="rect">
            <a:avLst/>
          </a:prstGeom>
          <a:noFill/>
          <a:ln>
            <a:noFill/>
          </a:ln>
        </p:spPr>
        <p:txBody>
          <a:bodyPr spcFirstLastPara="1" wrap="square" lIns="91425" tIns="45700" rIns="91425" bIns="45700" anchor="t" anchorCtr="0">
            <a:noAutofit/>
          </a:bodyPr>
          <a:lstStyle/>
          <a:p>
            <a:pPr marL="0" indent="0">
              <a:spcBef>
                <a:spcPts val="0"/>
              </a:spcBef>
              <a:buClr>
                <a:schemeClr val="accent1"/>
              </a:buClr>
              <a:buSzPts val="4400"/>
            </a:pPr>
            <a:r>
              <a:rPr lang="en-US" sz="2200" dirty="0">
                <a:solidFill>
                  <a:schemeClr val="accent1"/>
                </a:solidFill>
                <a:latin typeface="Open Sans Light"/>
                <a:ea typeface="Open Sans Light"/>
                <a:cs typeface="Open Sans Light"/>
              </a:rPr>
              <a:t>Reactions to the RPA Fourth Regional Plan</a:t>
            </a:r>
            <a:endParaRPr lang="en-US" sz="2200" b="0" i="0" u="none" strike="noStrike" cap="none" dirty="0">
              <a:solidFill>
                <a:schemeClr val="accent1"/>
              </a:solidFill>
              <a:latin typeface="Open Sans Light"/>
              <a:ea typeface="Open Sans Light"/>
              <a:cs typeface="Open Sans Light"/>
            </a:endParaRPr>
          </a:p>
        </p:txBody>
      </p:sp>
    </p:spTree>
    <p:extLst>
      <p:ext uri="{BB962C8B-B14F-4D97-AF65-F5344CB8AC3E}">
        <p14:creationId xmlns:p14="http://schemas.microsoft.com/office/powerpoint/2010/main" val="27874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828800" y="4368404"/>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br>
              <a:rPr lang="en-US" b="0" dirty="0">
                <a:solidFill>
                  <a:schemeClr val="tx1"/>
                </a:solidFill>
              </a:rPr>
            </a:br>
            <a:br>
              <a:rPr lang="en-US" b="0" dirty="0">
                <a:solidFill>
                  <a:schemeClr val="tx1"/>
                </a:solidFill>
              </a:rPr>
            </a:br>
            <a:br>
              <a:rPr lang="en-US" b="0" dirty="0">
                <a:solidFill>
                  <a:schemeClr val="tx1"/>
                </a:solidFill>
              </a:rPr>
            </a:br>
            <a:r>
              <a:rPr lang="en-US" b="0" dirty="0">
                <a:solidFill>
                  <a:srgbClr val="828081"/>
                </a:solidFill>
              </a:rPr>
              <a:t>Jamaica circa 1980</a:t>
            </a:r>
            <a:r>
              <a:rPr lang="en-US" dirty="0">
                <a:solidFill>
                  <a:srgbClr val="828081"/>
                </a:solidFill>
              </a:rPr>
              <a:t> </a:t>
            </a:r>
            <a:endParaRPr lang="en-US" sz="2000" b="1" i="0" u="none" strike="noStrike" cap="none" dirty="0">
              <a:solidFill>
                <a:srgbClr val="828081"/>
              </a:solidFill>
              <a:latin typeface="Open Sans"/>
              <a:ea typeface="Open Sans"/>
              <a:cs typeface="Open Sans"/>
            </a:endParaRPr>
          </a:p>
        </p:txBody>
      </p:sp>
      <p:pic>
        <p:nvPicPr>
          <p:cNvPr id="13" name="Picture 13" descr="A large building&#10;&#10;Description generated with very high confidence">
            <a:extLst>
              <a:ext uri="{FF2B5EF4-FFF2-40B4-BE49-F238E27FC236}">
                <a16:creationId xmlns:a16="http://schemas.microsoft.com/office/drawing/2014/main" id="{FDA8B8E8-5F1A-4F46-A4F5-5CFCCBA3ADF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2087255" y="449107"/>
            <a:ext cx="4942808" cy="3707097"/>
          </a:xfrm>
          <a:prstGeom prst="rect">
            <a:avLst/>
          </a:prstGeom>
        </p:spPr>
      </p:pic>
    </p:spTree>
    <p:extLst>
      <p:ext uri="{BB962C8B-B14F-4D97-AF65-F5344CB8AC3E}">
        <p14:creationId xmlns:p14="http://schemas.microsoft.com/office/powerpoint/2010/main" val="1503266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868556" y="4362828"/>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r>
              <a:rPr lang="en-US" b="0" dirty="0">
                <a:solidFill>
                  <a:srgbClr val="828081"/>
                </a:solidFill>
              </a:rPr>
              <a:t>Public and Private Investment </a:t>
            </a:r>
            <a:endParaRPr lang="en-US" sz="2000" b="0" i="0" u="none" strike="noStrike" cap="none" dirty="0">
              <a:solidFill>
                <a:srgbClr val="828081"/>
              </a:solidFill>
              <a:latin typeface="Open Sans"/>
              <a:ea typeface="Open Sans"/>
              <a:cs typeface="Open Sans"/>
            </a:endParaRPr>
          </a:p>
        </p:txBody>
      </p:sp>
      <p:pic>
        <p:nvPicPr>
          <p:cNvPr id="4" name="Picture 5" descr="A train traveling through a city&#10;&#10;Description generated with very high confidence">
            <a:extLst>
              <a:ext uri="{FF2B5EF4-FFF2-40B4-BE49-F238E27FC236}">
                <a16:creationId xmlns:a16="http://schemas.microsoft.com/office/drawing/2014/main" id="{3EB6297B-A787-41CD-856A-573319364F5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1868556" y="440649"/>
            <a:ext cx="5229584" cy="3922179"/>
          </a:xfrm>
          <a:prstGeom prst="rect">
            <a:avLst/>
          </a:prstGeom>
        </p:spPr>
      </p:pic>
    </p:spTree>
    <p:extLst>
      <p:ext uri="{BB962C8B-B14F-4D97-AF65-F5344CB8AC3E}">
        <p14:creationId xmlns:p14="http://schemas.microsoft.com/office/powerpoint/2010/main" val="1305173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828800" y="3414982"/>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r>
              <a:rPr lang="en-US" b="0">
                <a:solidFill>
                  <a:srgbClr val="828081"/>
                </a:solidFill>
              </a:rPr>
              <a:t>Multi-modal transportation hub  </a:t>
            </a:r>
            <a:endParaRPr lang="en-US"/>
          </a:p>
        </p:txBody>
      </p:sp>
      <p:sp>
        <p:nvSpPr>
          <p:cNvPr id="14" name="Shape 63">
            <a:extLst>
              <a:ext uri="{FF2B5EF4-FFF2-40B4-BE49-F238E27FC236}">
                <a16:creationId xmlns:a16="http://schemas.microsoft.com/office/drawing/2014/main" id="{46FC1F33-56E9-4A33-BAE4-B4977FC44CD8}"/>
              </a:ext>
            </a:extLst>
          </p:cNvPr>
          <p:cNvSpPr txBox="1">
            <a:spLocks noGrp="1"/>
          </p:cNvSpPr>
          <p:nvPr/>
        </p:nvSpPr>
        <p:spPr>
          <a:xfrm>
            <a:off x="1828800" y="3833364"/>
            <a:ext cx="5486400" cy="1175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828081"/>
              </a:buClr>
              <a:buSzPts val="1400"/>
              <a:buFont typeface="Arial"/>
              <a:buNone/>
              <a:defRPr sz="1400" b="0" i="0" u="none" strike="noStrike" cap="none">
                <a:solidFill>
                  <a:srgbClr val="828081"/>
                </a:solidFill>
                <a:latin typeface="Open Sans"/>
                <a:ea typeface="Open Sans"/>
                <a:cs typeface="Open Sans"/>
                <a:sym typeface="Open Sans"/>
              </a:defRPr>
            </a:lvl1pPr>
            <a:lvl2pPr marL="914400" marR="0" lvl="1" indent="-228600" algn="l" rtl="0">
              <a:lnSpc>
                <a:spcPct val="100000"/>
              </a:lnSpc>
              <a:spcBef>
                <a:spcPts val="240"/>
              </a:spcBef>
              <a:spcAft>
                <a:spcPts val="0"/>
              </a:spcAft>
              <a:buClr>
                <a:srgbClr val="828081"/>
              </a:buClr>
              <a:buSzPts val="1200"/>
              <a:buFont typeface="Arial"/>
              <a:buNone/>
              <a:defRPr sz="1200" b="0" i="0" u="none" strike="noStrike" cap="none">
                <a:solidFill>
                  <a:srgbClr val="828081"/>
                </a:solidFill>
                <a:latin typeface="Open Sans"/>
                <a:ea typeface="Open Sans"/>
                <a:cs typeface="Open Sans"/>
                <a:sym typeface="Open Sans"/>
              </a:defRPr>
            </a:lvl2pPr>
            <a:lvl3pPr marL="1371600" marR="0" lvl="2" indent="-228600" algn="l" rtl="0">
              <a:lnSpc>
                <a:spcPct val="100000"/>
              </a:lnSpc>
              <a:spcBef>
                <a:spcPts val="200"/>
              </a:spcBef>
              <a:spcAft>
                <a:spcPts val="0"/>
              </a:spcAft>
              <a:buClr>
                <a:srgbClr val="828081"/>
              </a:buClr>
              <a:buSzPts val="1000"/>
              <a:buFont typeface="Arial"/>
              <a:buNone/>
              <a:defRPr sz="1000" b="0" i="0" u="none" strike="noStrike" cap="none">
                <a:solidFill>
                  <a:srgbClr val="828081"/>
                </a:solidFill>
                <a:latin typeface="Open Sans"/>
                <a:ea typeface="Open Sans"/>
                <a:cs typeface="Open Sans"/>
                <a:sym typeface="Open Sans"/>
              </a:defRPr>
            </a:lvl3pPr>
            <a:lvl4pPr marL="1828800" marR="0" lvl="3"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4pPr>
            <a:lvl5pPr marL="2286000" marR="0" lvl="4"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5pPr>
            <a:lvl6pPr marL="2743200" marR="0" lvl="5"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6pPr>
            <a:lvl7pPr marL="3200400" marR="0" lvl="6"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7pPr>
            <a:lvl8pPr marL="3657600" marR="0" lvl="7"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8pPr>
            <a:lvl9pPr marL="4114800" marR="0" lvl="8"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9pPr>
          </a:lstStyle>
          <a:p>
            <a:pPr marL="285750" indent="-285750">
              <a:buClr>
                <a:schemeClr val="dk1"/>
              </a:buClr>
              <a:buFont typeface="Arial"/>
              <a:buChar char="•"/>
            </a:pPr>
            <a:r>
              <a:rPr lang="en-US"/>
              <a:t>AirTrain to JFK </a:t>
            </a:r>
          </a:p>
          <a:p>
            <a:pPr marL="285750" indent="-285750">
              <a:spcBef>
                <a:spcPts val="200"/>
              </a:spcBef>
              <a:buClr>
                <a:schemeClr val="dk1"/>
              </a:buClr>
              <a:buFont typeface="Arial"/>
              <a:buChar char="•"/>
            </a:pPr>
            <a:r>
              <a:rPr lang="en-US"/>
              <a:t>10 branches of the Long Island Rail Road </a:t>
            </a:r>
          </a:p>
          <a:p>
            <a:pPr marL="285750" indent="-285750">
              <a:spcBef>
                <a:spcPts val="200"/>
              </a:spcBef>
              <a:buClr>
                <a:schemeClr val="dk1"/>
              </a:buClr>
              <a:buChar char="•"/>
            </a:pPr>
            <a:r>
              <a:rPr lang="en-US"/>
              <a:t>44 Bus lines </a:t>
            </a:r>
          </a:p>
          <a:p>
            <a:pPr marL="285750" indent="-285750">
              <a:spcBef>
                <a:spcPts val="200"/>
              </a:spcBef>
              <a:buClr>
                <a:schemeClr val="dk1"/>
              </a:buClr>
              <a:buChar char="•"/>
            </a:pPr>
            <a:r>
              <a:rPr lang="en-US"/>
              <a:t>4 Subway lines (J, Z, E, and F) </a:t>
            </a:r>
          </a:p>
          <a:p>
            <a:pPr marL="0" marR="0" lvl="0" indent="0" algn="l" rtl="0">
              <a:lnSpc>
                <a:spcPct val="100000"/>
              </a:lnSpc>
              <a:spcBef>
                <a:spcPts val="280"/>
              </a:spcBef>
              <a:spcAft>
                <a:spcPts val="0"/>
              </a:spcAft>
              <a:buClr>
                <a:schemeClr val="dk1"/>
              </a:buClr>
              <a:buSzPts val="1400"/>
              <a:buFont typeface="Arial"/>
              <a:buNone/>
            </a:pPr>
            <a:endParaRPr lang="en-US"/>
          </a:p>
        </p:txBody>
      </p:sp>
      <p:pic>
        <p:nvPicPr>
          <p:cNvPr id="4" name="Picture 4" descr="A large ship in the water&#10;&#10;Description generated with high confidence">
            <a:extLst>
              <a:ext uri="{FF2B5EF4-FFF2-40B4-BE49-F238E27FC236}">
                <a16:creationId xmlns:a16="http://schemas.microsoft.com/office/drawing/2014/main" id="{A6A42D15-F4BB-48CB-A706-4930F9FC8D1F}"/>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2574850" y="459581"/>
            <a:ext cx="3867953" cy="2900934"/>
          </a:xfrm>
          <a:prstGeom prst="rect">
            <a:avLst/>
          </a:prstGeom>
        </p:spPr>
      </p:pic>
    </p:spTree>
    <p:extLst>
      <p:ext uri="{BB962C8B-B14F-4D97-AF65-F5344CB8AC3E}">
        <p14:creationId xmlns:p14="http://schemas.microsoft.com/office/powerpoint/2010/main" val="810629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679463" y="3653985"/>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r>
              <a:rPr lang="en-US" b="0" dirty="0">
                <a:solidFill>
                  <a:srgbClr val="828081"/>
                </a:solidFill>
              </a:rPr>
              <a:t>Mixed-Income Housing  </a:t>
            </a:r>
            <a:endParaRPr lang="en-US" dirty="0"/>
          </a:p>
        </p:txBody>
      </p:sp>
      <p:pic>
        <p:nvPicPr>
          <p:cNvPr id="17" name="Picture 17" descr="A tall building in a city&#10;&#10;Description generated with very high confidence">
            <a:extLst>
              <a:ext uri="{FF2B5EF4-FFF2-40B4-BE49-F238E27FC236}">
                <a16:creationId xmlns:a16="http://schemas.microsoft.com/office/drawing/2014/main" id="{BE52138C-0FF3-4602-A0F2-D7753DF9EDD0}"/>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1167539" y="295536"/>
            <a:ext cx="3070700" cy="3247517"/>
          </a:xfrm>
          <a:prstGeom prst="rect">
            <a:avLst/>
          </a:prstGeom>
        </p:spPr>
      </p:pic>
      <p:pic>
        <p:nvPicPr>
          <p:cNvPr id="19" name="Picture 19" descr="A tall building in a city&#10;&#10;Description generated with very high confidence">
            <a:extLst>
              <a:ext uri="{FF2B5EF4-FFF2-40B4-BE49-F238E27FC236}">
                <a16:creationId xmlns:a16="http://schemas.microsoft.com/office/drawing/2014/main" id="{B89C7104-3B3C-48A6-9C09-F2C28261003D}"/>
              </a:ext>
            </a:extLst>
          </p:cNvPr>
          <p:cNvPicPr>
            <a:picLocks noChangeAspect="1"/>
          </p:cNvPicPr>
          <p:nvPr/>
        </p:nvPicPr>
        <p:blipFill>
          <a:blip r:embed="rId4"/>
          <a:stretch>
            <a:fillRect/>
          </a:stretch>
        </p:blipFill>
        <p:spPr>
          <a:xfrm>
            <a:off x="4699818" y="295536"/>
            <a:ext cx="3089053" cy="3272028"/>
          </a:xfrm>
          <a:prstGeom prst="rect">
            <a:avLst/>
          </a:prstGeom>
        </p:spPr>
      </p:pic>
      <p:sp>
        <p:nvSpPr>
          <p:cNvPr id="2" name="Shape 63">
            <a:extLst>
              <a:ext uri="{FF2B5EF4-FFF2-40B4-BE49-F238E27FC236}">
                <a16:creationId xmlns:a16="http://schemas.microsoft.com/office/drawing/2014/main" id="{7D0F9501-1581-4421-8D2B-42072EBD0627}"/>
              </a:ext>
            </a:extLst>
          </p:cNvPr>
          <p:cNvSpPr txBox="1">
            <a:spLocks noGrp="1"/>
          </p:cNvSpPr>
          <p:nvPr/>
        </p:nvSpPr>
        <p:spPr>
          <a:xfrm>
            <a:off x="857786" y="4077691"/>
            <a:ext cx="3286666" cy="549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828081"/>
              </a:buClr>
              <a:buSzPts val="1400"/>
              <a:buFont typeface="Arial"/>
              <a:buNone/>
              <a:defRPr sz="1400" b="0" i="0" u="none" strike="noStrike" cap="none">
                <a:solidFill>
                  <a:srgbClr val="828081"/>
                </a:solidFill>
                <a:latin typeface="Open Sans"/>
                <a:ea typeface="Open Sans"/>
                <a:cs typeface="Open Sans"/>
                <a:sym typeface="Open Sans"/>
              </a:defRPr>
            </a:lvl1pPr>
            <a:lvl2pPr marL="914400" marR="0" lvl="1" indent="-228600" algn="l" rtl="0">
              <a:lnSpc>
                <a:spcPct val="100000"/>
              </a:lnSpc>
              <a:spcBef>
                <a:spcPts val="240"/>
              </a:spcBef>
              <a:spcAft>
                <a:spcPts val="0"/>
              </a:spcAft>
              <a:buClr>
                <a:srgbClr val="828081"/>
              </a:buClr>
              <a:buSzPts val="1200"/>
              <a:buFont typeface="Arial"/>
              <a:buNone/>
              <a:defRPr sz="1200" b="0" i="0" u="none" strike="noStrike" cap="none">
                <a:solidFill>
                  <a:srgbClr val="828081"/>
                </a:solidFill>
                <a:latin typeface="Open Sans"/>
                <a:ea typeface="Open Sans"/>
                <a:cs typeface="Open Sans"/>
                <a:sym typeface="Open Sans"/>
              </a:defRPr>
            </a:lvl2pPr>
            <a:lvl3pPr marL="1371600" marR="0" lvl="2" indent="-228600" algn="l" rtl="0">
              <a:lnSpc>
                <a:spcPct val="100000"/>
              </a:lnSpc>
              <a:spcBef>
                <a:spcPts val="200"/>
              </a:spcBef>
              <a:spcAft>
                <a:spcPts val="0"/>
              </a:spcAft>
              <a:buClr>
                <a:srgbClr val="828081"/>
              </a:buClr>
              <a:buSzPts val="1000"/>
              <a:buFont typeface="Arial"/>
              <a:buNone/>
              <a:defRPr sz="1000" b="0" i="0" u="none" strike="noStrike" cap="none">
                <a:solidFill>
                  <a:srgbClr val="828081"/>
                </a:solidFill>
                <a:latin typeface="Open Sans"/>
                <a:ea typeface="Open Sans"/>
                <a:cs typeface="Open Sans"/>
                <a:sym typeface="Open Sans"/>
              </a:defRPr>
            </a:lvl3pPr>
            <a:lvl4pPr marL="1828800" marR="0" lvl="3"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4pPr>
            <a:lvl5pPr marL="2286000" marR="0" lvl="4"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5pPr>
            <a:lvl6pPr marL="2743200" marR="0" lvl="5"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6pPr>
            <a:lvl7pPr marL="3200400" marR="0" lvl="6"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7pPr>
            <a:lvl8pPr marL="3657600" marR="0" lvl="7"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8pPr>
            <a:lvl9pPr marL="4114800" marR="0" lvl="8"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9pPr>
          </a:lstStyle>
          <a:p>
            <a:pPr>
              <a:buClr>
                <a:schemeClr val="dk1"/>
              </a:buClr>
            </a:pPr>
            <a:r>
              <a:rPr lang="en-US" dirty="0" err="1"/>
              <a:t>Alvista</a:t>
            </a:r>
            <a:r>
              <a:rPr lang="en-US" dirty="0"/>
              <a:t> Towers</a:t>
            </a:r>
            <a:endParaRPr lang="en-US" dirty="0">
              <a:solidFill>
                <a:schemeClr val="tx1"/>
              </a:solidFill>
            </a:endParaRPr>
          </a:p>
          <a:p>
            <a:pPr>
              <a:spcBef>
                <a:spcPts val="200"/>
              </a:spcBef>
              <a:buClr>
                <a:schemeClr val="dk1"/>
              </a:buClr>
            </a:pPr>
            <a:r>
              <a:rPr lang="en-US" dirty="0" err="1"/>
              <a:t>Artimus</a:t>
            </a:r>
            <a:r>
              <a:rPr lang="en-US" dirty="0"/>
              <a:t> Construction</a:t>
            </a:r>
          </a:p>
          <a:p>
            <a:pPr>
              <a:buClr>
                <a:schemeClr val="dk1"/>
              </a:buClr>
            </a:pPr>
            <a:r>
              <a:rPr lang="en-US" dirty="0"/>
              <a:t>380 apartments</a:t>
            </a:r>
            <a:endParaRPr lang="en-US" dirty="0">
              <a:solidFill>
                <a:schemeClr val="tx1"/>
              </a:solidFill>
            </a:endParaRPr>
          </a:p>
        </p:txBody>
      </p:sp>
      <p:sp>
        <p:nvSpPr>
          <p:cNvPr id="7" name="Shape 63">
            <a:extLst>
              <a:ext uri="{FF2B5EF4-FFF2-40B4-BE49-F238E27FC236}">
                <a16:creationId xmlns:a16="http://schemas.microsoft.com/office/drawing/2014/main" id="{5582C95D-F4F3-4C66-AD25-B97E1DF029B0}"/>
              </a:ext>
            </a:extLst>
          </p:cNvPr>
          <p:cNvSpPr txBox="1">
            <a:spLocks noGrp="1"/>
          </p:cNvSpPr>
          <p:nvPr/>
        </p:nvSpPr>
        <p:spPr>
          <a:xfrm>
            <a:off x="4891175" y="4108006"/>
            <a:ext cx="3286666" cy="6359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828081"/>
              </a:buClr>
              <a:buSzPts val="1400"/>
              <a:buFont typeface="Arial"/>
              <a:buNone/>
              <a:defRPr sz="1400" b="0" i="0" u="none" strike="noStrike" cap="none">
                <a:solidFill>
                  <a:srgbClr val="828081"/>
                </a:solidFill>
                <a:latin typeface="Open Sans"/>
                <a:ea typeface="Open Sans"/>
                <a:cs typeface="Open Sans"/>
                <a:sym typeface="Open Sans"/>
              </a:defRPr>
            </a:lvl1pPr>
            <a:lvl2pPr marL="914400" marR="0" lvl="1" indent="-228600" algn="l" rtl="0">
              <a:lnSpc>
                <a:spcPct val="100000"/>
              </a:lnSpc>
              <a:spcBef>
                <a:spcPts val="240"/>
              </a:spcBef>
              <a:spcAft>
                <a:spcPts val="0"/>
              </a:spcAft>
              <a:buClr>
                <a:srgbClr val="828081"/>
              </a:buClr>
              <a:buSzPts val="1200"/>
              <a:buFont typeface="Arial"/>
              <a:buNone/>
              <a:defRPr sz="1200" b="0" i="0" u="none" strike="noStrike" cap="none">
                <a:solidFill>
                  <a:srgbClr val="828081"/>
                </a:solidFill>
                <a:latin typeface="Open Sans"/>
                <a:ea typeface="Open Sans"/>
                <a:cs typeface="Open Sans"/>
                <a:sym typeface="Open Sans"/>
              </a:defRPr>
            </a:lvl2pPr>
            <a:lvl3pPr marL="1371600" marR="0" lvl="2" indent="-228600" algn="l" rtl="0">
              <a:lnSpc>
                <a:spcPct val="100000"/>
              </a:lnSpc>
              <a:spcBef>
                <a:spcPts val="200"/>
              </a:spcBef>
              <a:spcAft>
                <a:spcPts val="0"/>
              </a:spcAft>
              <a:buClr>
                <a:srgbClr val="828081"/>
              </a:buClr>
              <a:buSzPts val="1000"/>
              <a:buFont typeface="Arial"/>
              <a:buNone/>
              <a:defRPr sz="1000" b="0" i="0" u="none" strike="noStrike" cap="none">
                <a:solidFill>
                  <a:srgbClr val="828081"/>
                </a:solidFill>
                <a:latin typeface="Open Sans"/>
                <a:ea typeface="Open Sans"/>
                <a:cs typeface="Open Sans"/>
                <a:sym typeface="Open Sans"/>
              </a:defRPr>
            </a:lvl3pPr>
            <a:lvl4pPr marL="1828800" marR="0" lvl="3"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4pPr>
            <a:lvl5pPr marL="2286000" marR="0" lvl="4"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5pPr>
            <a:lvl6pPr marL="2743200" marR="0" lvl="5"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6pPr>
            <a:lvl7pPr marL="3200400" marR="0" lvl="6"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7pPr>
            <a:lvl8pPr marL="3657600" marR="0" lvl="7"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8pPr>
            <a:lvl9pPr marL="4114800" marR="0" lvl="8"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9pPr>
          </a:lstStyle>
          <a:p>
            <a:pPr>
              <a:buClr>
                <a:schemeClr val="dk1"/>
              </a:buClr>
            </a:pPr>
            <a:r>
              <a:rPr lang="en-US" dirty="0"/>
              <a:t>The Crossing at Jamaica Station</a:t>
            </a:r>
          </a:p>
          <a:p>
            <a:pPr>
              <a:buClr>
                <a:schemeClr val="dk1"/>
              </a:buClr>
            </a:pPr>
            <a:r>
              <a:rPr lang="en-US" dirty="0"/>
              <a:t>BRP Companies</a:t>
            </a:r>
          </a:p>
          <a:p>
            <a:pPr>
              <a:buClr>
                <a:schemeClr val="dk1"/>
              </a:buClr>
            </a:pPr>
            <a:r>
              <a:rPr lang="en-US" dirty="0"/>
              <a:t>669 apartments </a:t>
            </a:r>
            <a:endParaRPr lang="en-US" dirty="0">
              <a:solidFill>
                <a:schemeClr val="tx1"/>
              </a:solidFill>
            </a:endParaRPr>
          </a:p>
          <a:p>
            <a:pPr>
              <a:spcBef>
                <a:spcPts val="200"/>
              </a:spcBef>
              <a:buClr>
                <a:schemeClr val="dk1"/>
              </a:buClr>
            </a:pPr>
            <a:endParaRPr lang="en-US" dirty="0"/>
          </a:p>
        </p:txBody>
      </p:sp>
    </p:spTree>
    <p:extLst>
      <p:ext uri="{BB962C8B-B14F-4D97-AF65-F5344CB8AC3E}">
        <p14:creationId xmlns:p14="http://schemas.microsoft.com/office/powerpoint/2010/main" val="39932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803416" y="4060687"/>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r>
              <a:rPr lang="en-US" b="0" dirty="0">
                <a:solidFill>
                  <a:srgbClr val="828081"/>
                </a:solidFill>
              </a:rPr>
              <a:t>Hospitality Hub  </a:t>
            </a:r>
            <a:endParaRPr lang="en-US" dirty="0"/>
          </a:p>
        </p:txBody>
      </p:sp>
      <p:pic>
        <p:nvPicPr>
          <p:cNvPr id="10" name="Picture 10" descr="A city street&#10;&#10;Description generated with very high confidence">
            <a:extLst>
              <a:ext uri="{FF2B5EF4-FFF2-40B4-BE49-F238E27FC236}">
                <a16:creationId xmlns:a16="http://schemas.microsoft.com/office/drawing/2014/main" id="{274FEDEE-4276-4EC1-BAD4-B9A85511E197}"/>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1936921" y="295778"/>
            <a:ext cx="2445297" cy="3632200"/>
          </a:xfrm>
          <a:prstGeom prst="rect">
            <a:avLst/>
          </a:prstGeom>
        </p:spPr>
      </p:pic>
      <p:pic>
        <p:nvPicPr>
          <p:cNvPr id="12" name="Picture 12" descr="A large white building&#10;&#10;Description generated with very high confidence">
            <a:extLst>
              <a:ext uri="{FF2B5EF4-FFF2-40B4-BE49-F238E27FC236}">
                <a16:creationId xmlns:a16="http://schemas.microsoft.com/office/drawing/2014/main" id="{0946C97D-E54C-4DC7-B5A5-A9DF5C25410C}"/>
              </a:ext>
            </a:extLst>
          </p:cNvPr>
          <p:cNvPicPr>
            <a:picLocks noChangeAspect="1"/>
          </p:cNvPicPr>
          <p:nvPr/>
        </p:nvPicPr>
        <p:blipFill>
          <a:blip r:embed="rId4"/>
          <a:stretch>
            <a:fillRect/>
          </a:stretch>
        </p:blipFill>
        <p:spPr>
          <a:xfrm>
            <a:off x="4636745" y="295778"/>
            <a:ext cx="2450592" cy="3650361"/>
          </a:xfrm>
          <a:prstGeom prst="rect">
            <a:avLst/>
          </a:prstGeom>
        </p:spPr>
      </p:pic>
      <p:sp>
        <p:nvSpPr>
          <p:cNvPr id="2" name="Shape 63">
            <a:extLst>
              <a:ext uri="{FF2B5EF4-FFF2-40B4-BE49-F238E27FC236}">
                <a16:creationId xmlns:a16="http://schemas.microsoft.com/office/drawing/2014/main" id="{DDCC649D-871E-4A77-81D2-3096F6F75C40}"/>
              </a:ext>
            </a:extLst>
          </p:cNvPr>
          <p:cNvSpPr txBox="1">
            <a:spLocks noGrp="1"/>
          </p:cNvSpPr>
          <p:nvPr/>
        </p:nvSpPr>
        <p:spPr>
          <a:xfrm>
            <a:off x="1095552" y="4577390"/>
            <a:ext cx="3286666" cy="549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828081"/>
              </a:buClr>
              <a:buSzPts val="1400"/>
              <a:buFont typeface="Arial"/>
              <a:buNone/>
              <a:defRPr sz="1400" b="0" i="0" u="none" strike="noStrike" cap="none">
                <a:solidFill>
                  <a:srgbClr val="828081"/>
                </a:solidFill>
                <a:latin typeface="Open Sans"/>
                <a:ea typeface="Open Sans"/>
                <a:cs typeface="Open Sans"/>
                <a:sym typeface="Open Sans"/>
              </a:defRPr>
            </a:lvl1pPr>
            <a:lvl2pPr marL="914400" marR="0" lvl="1" indent="-228600" algn="l" rtl="0">
              <a:lnSpc>
                <a:spcPct val="100000"/>
              </a:lnSpc>
              <a:spcBef>
                <a:spcPts val="240"/>
              </a:spcBef>
              <a:spcAft>
                <a:spcPts val="0"/>
              </a:spcAft>
              <a:buClr>
                <a:srgbClr val="828081"/>
              </a:buClr>
              <a:buSzPts val="1200"/>
              <a:buFont typeface="Arial"/>
              <a:buNone/>
              <a:defRPr sz="1200" b="0" i="0" u="none" strike="noStrike" cap="none">
                <a:solidFill>
                  <a:srgbClr val="828081"/>
                </a:solidFill>
                <a:latin typeface="Open Sans"/>
                <a:ea typeface="Open Sans"/>
                <a:cs typeface="Open Sans"/>
                <a:sym typeface="Open Sans"/>
              </a:defRPr>
            </a:lvl2pPr>
            <a:lvl3pPr marL="1371600" marR="0" lvl="2" indent="-228600" algn="l" rtl="0">
              <a:lnSpc>
                <a:spcPct val="100000"/>
              </a:lnSpc>
              <a:spcBef>
                <a:spcPts val="200"/>
              </a:spcBef>
              <a:spcAft>
                <a:spcPts val="0"/>
              </a:spcAft>
              <a:buClr>
                <a:srgbClr val="828081"/>
              </a:buClr>
              <a:buSzPts val="1000"/>
              <a:buFont typeface="Arial"/>
              <a:buNone/>
              <a:defRPr sz="1000" b="0" i="0" u="none" strike="noStrike" cap="none">
                <a:solidFill>
                  <a:srgbClr val="828081"/>
                </a:solidFill>
                <a:latin typeface="Open Sans"/>
                <a:ea typeface="Open Sans"/>
                <a:cs typeface="Open Sans"/>
                <a:sym typeface="Open Sans"/>
              </a:defRPr>
            </a:lvl3pPr>
            <a:lvl4pPr marL="1828800" marR="0" lvl="3"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4pPr>
            <a:lvl5pPr marL="2286000" marR="0" lvl="4"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5pPr>
            <a:lvl6pPr marL="2743200" marR="0" lvl="5"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6pPr>
            <a:lvl7pPr marL="3200400" marR="0" lvl="6"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7pPr>
            <a:lvl8pPr marL="3657600" marR="0" lvl="7"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8pPr>
            <a:lvl9pPr marL="4114800" marR="0" lvl="8"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9pPr>
          </a:lstStyle>
          <a:p>
            <a:pPr marL="0" indent="0">
              <a:buClr>
                <a:schemeClr val="dk1"/>
              </a:buClr>
            </a:pPr>
            <a:endParaRPr lang="en-US"/>
          </a:p>
        </p:txBody>
      </p:sp>
      <p:sp>
        <p:nvSpPr>
          <p:cNvPr id="3" name="Shape 63">
            <a:extLst>
              <a:ext uri="{FF2B5EF4-FFF2-40B4-BE49-F238E27FC236}">
                <a16:creationId xmlns:a16="http://schemas.microsoft.com/office/drawing/2014/main" id="{A1E4833D-4D26-4EA6-9637-E30A0A6D948E}"/>
              </a:ext>
            </a:extLst>
          </p:cNvPr>
          <p:cNvSpPr txBox="1">
            <a:spLocks noGrp="1"/>
          </p:cNvSpPr>
          <p:nvPr/>
        </p:nvSpPr>
        <p:spPr>
          <a:xfrm>
            <a:off x="1936921" y="4334873"/>
            <a:ext cx="2445297" cy="4850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828081"/>
              </a:buClr>
              <a:buSzPts val="1400"/>
              <a:buFont typeface="Arial"/>
              <a:buNone/>
              <a:defRPr sz="1400" b="0" i="0" u="none" strike="noStrike" cap="none">
                <a:solidFill>
                  <a:srgbClr val="828081"/>
                </a:solidFill>
                <a:latin typeface="Open Sans"/>
                <a:ea typeface="Open Sans"/>
                <a:cs typeface="Open Sans"/>
                <a:sym typeface="Open Sans"/>
              </a:defRPr>
            </a:lvl1pPr>
            <a:lvl2pPr marL="914400" marR="0" lvl="1" indent="-228600" algn="l" rtl="0">
              <a:lnSpc>
                <a:spcPct val="100000"/>
              </a:lnSpc>
              <a:spcBef>
                <a:spcPts val="240"/>
              </a:spcBef>
              <a:spcAft>
                <a:spcPts val="0"/>
              </a:spcAft>
              <a:buClr>
                <a:srgbClr val="828081"/>
              </a:buClr>
              <a:buSzPts val="1200"/>
              <a:buFont typeface="Arial"/>
              <a:buNone/>
              <a:defRPr sz="1200" b="0" i="0" u="none" strike="noStrike" cap="none">
                <a:solidFill>
                  <a:srgbClr val="828081"/>
                </a:solidFill>
                <a:latin typeface="Open Sans"/>
                <a:ea typeface="Open Sans"/>
                <a:cs typeface="Open Sans"/>
                <a:sym typeface="Open Sans"/>
              </a:defRPr>
            </a:lvl2pPr>
            <a:lvl3pPr marL="1371600" marR="0" lvl="2" indent="-228600" algn="l" rtl="0">
              <a:lnSpc>
                <a:spcPct val="100000"/>
              </a:lnSpc>
              <a:spcBef>
                <a:spcPts val="200"/>
              </a:spcBef>
              <a:spcAft>
                <a:spcPts val="0"/>
              </a:spcAft>
              <a:buClr>
                <a:srgbClr val="828081"/>
              </a:buClr>
              <a:buSzPts val="1000"/>
              <a:buFont typeface="Arial"/>
              <a:buNone/>
              <a:defRPr sz="1000" b="0" i="0" u="none" strike="noStrike" cap="none">
                <a:solidFill>
                  <a:srgbClr val="828081"/>
                </a:solidFill>
                <a:latin typeface="Open Sans"/>
                <a:ea typeface="Open Sans"/>
                <a:cs typeface="Open Sans"/>
                <a:sym typeface="Open Sans"/>
              </a:defRPr>
            </a:lvl3pPr>
            <a:lvl4pPr marL="1828800" marR="0" lvl="3"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4pPr>
            <a:lvl5pPr marL="2286000" marR="0" lvl="4"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5pPr>
            <a:lvl6pPr marL="2743200" marR="0" lvl="5"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6pPr>
            <a:lvl7pPr marL="3200400" marR="0" lvl="6"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7pPr>
            <a:lvl8pPr marL="3657600" marR="0" lvl="7"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8pPr>
            <a:lvl9pPr marL="4114800" marR="0" lvl="8"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9pPr>
          </a:lstStyle>
          <a:p>
            <a:pPr algn="ctr">
              <a:buClr>
                <a:schemeClr val="dk1"/>
              </a:buClr>
            </a:pPr>
            <a:r>
              <a:rPr lang="en-US" dirty="0"/>
              <a:t>Hampton Inn and Suites</a:t>
            </a:r>
            <a:endParaRPr lang="en-US" dirty="0">
              <a:solidFill>
                <a:schemeClr val="tx1"/>
              </a:solidFill>
            </a:endParaRPr>
          </a:p>
          <a:p>
            <a:pPr algn="ctr">
              <a:buClr>
                <a:schemeClr val="dk1"/>
              </a:buClr>
            </a:pPr>
            <a:r>
              <a:rPr lang="en-US" dirty="0"/>
              <a:t>242 rooms</a:t>
            </a:r>
            <a:endParaRPr lang="en-US" dirty="0">
              <a:solidFill>
                <a:schemeClr val="tx1"/>
              </a:solidFill>
            </a:endParaRPr>
          </a:p>
          <a:p>
            <a:pPr algn="ctr">
              <a:buClr>
                <a:schemeClr val="dk1"/>
              </a:buClr>
            </a:pPr>
            <a:endParaRPr lang="en-US" dirty="0"/>
          </a:p>
        </p:txBody>
      </p:sp>
      <p:sp>
        <p:nvSpPr>
          <p:cNvPr id="4" name="Shape 63">
            <a:extLst>
              <a:ext uri="{FF2B5EF4-FFF2-40B4-BE49-F238E27FC236}">
                <a16:creationId xmlns:a16="http://schemas.microsoft.com/office/drawing/2014/main" id="{BC502CB3-4D4B-4580-BF2E-B75550D9AE00}"/>
              </a:ext>
            </a:extLst>
          </p:cNvPr>
          <p:cNvSpPr txBox="1">
            <a:spLocks noGrp="1"/>
          </p:cNvSpPr>
          <p:nvPr/>
        </p:nvSpPr>
        <p:spPr>
          <a:xfrm>
            <a:off x="4382218" y="4388788"/>
            <a:ext cx="2540721" cy="4311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280"/>
              </a:spcBef>
              <a:spcAft>
                <a:spcPts val="0"/>
              </a:spcAft>
              <a:buClr>
                <a:srgbClr val="828081"/>
              </a:buClr>
              <a:buSzPts val="1400"/>
              <a:buFont typeface="Arial"/>
              <a:buNone/>
              <a:defRPr sz="1400" b="0" i="0" u="none" strike="noStrike" cap="none">
                <a:solidFill>
                  <a:srgbClr val="828081"/>
                </a:solidFill>
                <a:latin typeface="Open Sans"/>
                <a:ea typeface="Open Sans"/>
                <a:cs typeface="Open Sans"/>
                <a:sym typeface="Open Sans"/>
              </a:defRPr>
            </a:lvl1pPr>
            <a:lvl2pPr marL="914400" marR="0" lvl="1" indent="-228600" algn="l" rtl="0">
              <a:lnSpc>
                <a:spcPct val="100000"/>
              </a:lnSpc>
              <a:spcBef>
                <a:spcPts val="240"/>
              </a:spcBef>
              <a:spcAft>
                <a:spcPts val="0"/>
              </a:spcAft>
              <a:buClr>
                <a:srgbClr val="828081"/>
              </a:buClr>
              <a:buSzPts val="1200"/>
              <a:buFont typeface="Arial"/>
              <a:buNone/>
              <a:defRPr sz="1200" b="0" i="0" u="none" strike="noStrike" cap="none">
                <a:solidFill>
                  <a:srgbClr val="828081"/>
                </a:solidFill>
                <a:latin typeface="Open Sans"/>
                <a:ea typeface="Open Sans"/>
                <a:cs typeface="Open Sans"/>
                <a:sym typeface="Open Sans"/>
              </a:defRPr>
            </a:lvl2pPr>
            <a:lvl3pPr marL="1371600" marR="0" lvl="2" indent="-228600" algn="l" rtl="0">
              <a:lnSpc>
                <a:spcPct val="100000"/>
              </a:lnSpc>
              <a:spcBef>
                <a:spcPts val="200"/>
              </a:spcBef>
              <a:spcAft>
                <a:spcPts val="0"/>
              </a:spcAft>
              <a:buClr>
                <a:srgbClr val="828081"/>
              </a:buClr>
              <a:buSzPts val="1000"/>
              <a:buFont typeface="Arial"/>
              <a:buNone/>
              <a:defRPr sz="1000" b="0" i="0" u="none" strike="noStrike" cap="none">
                <a:solidFill>
                  <a:srgbClr val="828081"/>
                </a:solidFill>
                <a:latin typeface="Open Sans"/>
                <a:ea typeface="Open Sans"/>
                <a:cs typeface="Open Sans"/>
                <a:sym typeface="Open Sans"/>
              </a:defRPr>
            </a:lvl3pPr>
            <a:lvl4pPr marL="1828800" marR="0" lvl="3"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4pPr>
            <a:lvl5pPr marL="2286000" marR="0" lvl="4"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Open Sans"/>
                <a:ea typeface="Open Sans"/>
                <a:cs typeface="Open Sans"/>
                <a:sym typeface="Open Sans"/>
              </a:defRPr>
            </a:lvl5pPr>
            <a:lvl6pPr marL="2743200" marR="0" lvl="5"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6pPr>
            <a:lvl7pPr marL="3200400" marR="0" lvl="6"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7pPr>
            <a:lvl8pPr marL="3657600" marR="0" lvl="7"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8pPr>
            <a:lvl9pPr marL="4114800" marR="0" lvl="8" indent="-228600" algn="l" rtl="0">
              <a:lnSpc>
                <a:spcPct val="100000"/>
              </a:lnSpc>
              <a:spcBef>
                <a:spcPts val="180"/>
              </a:spcBef>
              <a:spcAft>
                <a:spcPts val="0"/>
              </a:spcAft>
              <a:buClr>
                <a:srgbClr val="828081"/>
              </a:buClr>
              <a:buSzPts val="900"/>
              <a:buFont typeface="Arial"/>
              <a:buNone/>
              <a:defRPr sz="900" b="0" i="0" u="none" strike="noStrike" cap="none">
                <a:solidFill>
                  <a:srgbClr val="828081"/>
                </a:solidFill>
                <a:latin typeface="Calibri"/>
                <a:ea typeface="Calibri"/>
                <a:cs typeface="Calibri"/>
                <a:sym typeface="Calibri"/>
              </a:defRPr>
            </a:lvl9pPr>
          </a:lstStyle>
          <a:p>
            <a:pPr algn="ctr">
              <a:buClr>
                <a:schemeClr val="dk1"/>
              </a:buClr>
            </a:pPr>
            <a:r>
              <a:rPr lang="en-US" dirty="0"/>
              <a:t>Hilton Garden Inn</a:t>
            </a:r>
            <a:endParaRPr lang="en-US" dirty="0">
              <a:solidFill>
                <a:schemeClr val="tx1"/>
              </a:solidFill>
            </a:endParaRPr>
          </a:p>
          <a:p>
            <a:pPr algn="ctr">
              <a:buClr>
                <a:schemeClr val="dk1"/>
              </a:buClr>
            </a:pPr>
            <a:r>
              <a:rPr lang="en-US" dirty="0"/>
              <a:t>225 rooms</a:t>
            </a:r>
            <a:endParaRPr lang="en-US" dirty="0">
              <a:solidFill>
                <a:schemeClr val="tx1"/>
              </a:solidFill>
            </a:endParaRPr>
          </a:p>
          <a:p>
            <a:pPr algn="ctr">
              <a:spcBef>
                <a:spcPts val="200"/>
              </a:spcBef>
              <a:buClr>
                <a:schemeClr val="dk1"/>
              </a:buClr>
            </a:pPr>
            <a:endParaRPr lang="en-US" dirty="0"/>
          </a:p>
          <a:p>
            <a:pPr algn="ctr">
              <a:spcBef>
                <a:spcPts val="200"/>
              </a:spcBef>
              <a:buClr>
                <a:schemeClr val="dk1"/>
              </a:buClr>
            </a:pPr>
            <a:endParaRPr lang="en-US" dirty="0"/>
          </a:p>
        </p:txBody>
      </p:sp>
    </p:spTree>
    <p:extLst>
      <p:ext uri="{BB962C8B-B14F-4D97-AF65-F5344CB8AC3E}">
        <p14:creationId xmlns:p14="http://schemas.microsoft.com/office/powerpoint/2010/main" val="216490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20409" y="-1"/>
            <a:ext cx="5323592" cy="5200651"/>
            <a:chOff x="4486275" y="650489"/>
            <a:chExt cx="4657725" cy="4550161"/>
          </a:xfrm>
        </p:grpSpPr>
        <p:pic>
          <p:nvPicPr>
            <p:cNvPr id="1026" name="Picture 2" descr="http://fourthplan.org/images/places/new-york-city/Scenarios-Centers-NYC-by-Benjamin-Combs-Unsplash-72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6275" y="666750"/>
              <a:ext cx="22860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fourthplan.org/images/places/long-island/Amityville-049-7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2274" y="650489"/>
              <a:ext cx="2371726" cy="230226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fourthplan.org/images/places/new-jersey/IMG_0697-72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72274" y="2952750"/>
              <a:ext cx="2371725" cy="2209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fourthplan.org/images/places/connecticut/iStock-185272720-72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86275" y="2952750"/>
              <a:ext cx="2286000" cy="2247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 name="Rectangle 11"/>
          <p:cNvSpPr/>
          <p:nvPr/>
        </p:nvSpPr>
        <p:spPr>
          <a:xfrm>
            <a:off x="0" y="-1"/>
            <a:ext cx="3657600" cy="5143499"/>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4RP-Logo-wRPA-CMYK-Coat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867" y="4248151"/>
            <a:ext cx="3081867" cy="700424"/>
          </a:xfrm>
          <a:prstGeom prst="rect">
            <a:avLst/>
          </a:prstGeom>
        </p:spPr>
      </p:pic>
      <p:sp>
        <p:nvSpPr>
          <p:cNvPr id="14" name="Title 1"/>
          <p:cNvSpPr txBox="1">
            <a:spLocks/>
          </p:cNvSpPr>
          <p:nvPr/>
        </p:nvSpPr>
        <p:spPr>
          <a:xfrm>
            <a:off x="-12700" y="0"/>
            <a:ext cx="3670300" cy="2832100"/>
          </a:xfrm>
          <a:prstGeom prst="rect">
            <a:avLst/>
          </a:prstGeom>
          <a:noFill/>
        </p:spPr>
        <p:txBody>
          <a:bodyPr vert="horz" lIns="457200" tIns="228600" rIns="457200" bIns="91440" rtlCol="0" anchor="t">
            <a:normAutofit fontScale="92500"/>
          </a:bodyPr>
          <a:lstStyle>
            <a:lvl1pPr algn="l" defTabSz="342900" rtl="0" eaLnBrk="1" latinLnBrk="0" hangingPunct="1">
              <a:spcBef>
                <a:spcPct val="0"/>
              </a:spcBef>
              <a:buNone/>
              <a:defRPr sz="4000" b="1" strike="noStrike" kern="1200" cap="none">
                <a:solidFill>
                  <a:schemeClr val="tx1"/>
                </a:solidFill>
                <a:latin typeface="Arial"/>
                <a:ea typeface="+mj-ea"/>
                <a:cs typeface="Arial"/>
              </a:defRPr>
            </a:lvl1pPr>
          </a:lstStyle>
          <a:p>
            <a:r>
              <a:rPr lang="en-US" dirty="0"/>
              <a:t>Invest in the Region’s Flagship Places</a:t>
            </a:r>
          </a:p>
        </p:txBody>
      </p:sp>
      <p:sp>
        <p:nvSpPr>
          <p:cNvPr id="15" name="Text Placeholder 8"/>
          <p:cNvSpPr txBox="1">
            <a:spLocks/>
          </p:cNvSpPr>
          <p:nvPr/>
        </p:nvSpPr>
        <p:spPr>
          <a:xfrm>
            <a:off x="0" y="3067050"/>
            <a:ext cx="3657600" cy="914400"/>
          </a:xfrm>
          <a:prstGeom prst="rect">
            <a:avLst/>
          </a:prstGeom>
        </p:spPr>
        <p:txBody>
          <a:bodyPr vert="horz" lIns="457200" tIns="45720" rIns="274320" bIns="45720" rtlCol="0" anchor="ctr">
            <a:noAutofit/>
          </a:bodyPr>
          <a:lstStyle>
            <a:defPPr>
              <a:defRPr lang="en-US"/>
            </a:defPPr>
            <a:lvl1pPr marL="0" indent="0" algn="l" defTabSz="457200" rtl="0" eaLnBrk="1" latinLnBrk="0" hangingPunct="1">
              <a:buNone/>
              <a:defRPr sz="1200" kern="1200">
                <a:solidFill>
                  <a:schemeClr val="tx1">
                    <a:tint val="75000"/>
                  </a:schemeClr>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accent5"/>
                </a:solidFill>
                <a:latin typeface="Arial"/>
                <a:cs typeface="Arial"/>
              </a:rPr>
              <a:t>April 27, 2018</a:t>
            </a:r>
          </a:p>
          <a:p>
            <a:endParaRPr lang="en-US" b="1" dirty="0">
              <a:solidFill>
                <a:schemeClr val="accent5"/>
              </a:solidFill>
              <a:latin typeface="Arial"/>
              <a:cs typeface="Arial"/>
            </a:endParaRPr>
          </a:p>
          <a:p>
            <a:r>
              <a:rPr lang="en-US" b="1" dirty="0">
                <a:solidFill>
                  <a:schemeClr val="accent5"/>
                </a:solidFill>
                <a:latin typeface="Arial"/>
                <a:cs typeface="Arial"/>
              </a:rPr>
              <a:t>Melissa Kaplan-</a:t>
            </a:r>
            <a:r>
              <a:rPr lang="en-US" b="1" dirty="0" err="1">
                <a:solidFill>
                  <a:schemeClr val="accent5"/>
                </a:solidFill>
                <a:latin typeface="Arial"/>
                <a:cs typeface="Arial"/>
              </a:rPr>
              <a:t>Macey</a:t>
            </a:r>
            <a:r>
              <a:rPr lang="en-US" b="1" dirty="0">
                <a:solidFill>
                  <a:schemeClr val="accent5"/>
                </a:solidFill>
                <a:latin typeface="Arial"/>
                <a:cs typeface="Arial"/>
              </a:rPr>
              <a:t>, AICP</a:t>
            </a:r>
          </a:p>
          <a:p>
            <a:r>
              <a:rPr lang="en-US" b="1" dirty="0">
                <a:solidFill>
                  <a:schemeClr val="accent5"/>
                </a:solidFill>
                <a:latin typeface="Arial"/>
                <a:cs typeface="Arial"/>
              </a:rPr>
              <a:t>Director, Connecticut</a:t>
            </a:r>
          </a:p>
        </p:txBody>
      </p:sp>
      <p:cxnSp>
        <p:nvCxnSpPr>
          <p:cNvPr id="16" name="Straight Connector 15"/>
          <p:cNvCxnSpPr/>
          <p:nvPr/>
        </p:nvCxnSpPr>
        <p:spPr>
          <a:xfrm flipH="1">
            <a:off x="304800" y="2952750"/>
            <a:ext cx="3048000" cy="0"/>
          </a:xfrm>
          <a:prstGeom prst="line">
            <a:avLst/>
          </a:prstGeom>
          <a:ln>
            <a:solidFill>
              <a:srgbClr val="4E4D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05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847849" y="3443287"/>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r>
              <a:rPr lang="en-US" b="0" dirty="0">
                <a:solidFill>
                  <a:srgbClr val="828081"/>
                </a:solidFill>
              </a:rPr>
              <a:t>Creative Placemaking   </a:t>
            </a:r>
            <a:endParaRPr lang="en-US" dirty="0"/>
          </a:p>
        </p:txBody>
      </p:sp>
      <p:pic>
        <p:nvPicPr>
          <p:cNvPr id="4" name="Picture 4" descr="A church with a clock tower&#10;&#10;Description generated with very high confidence">
            <a:extLst>
              <a:ext uri="{FF2B5EF4-FFF2-40B4-BE49-F238E27FC236}">
                <a16:creationId xmlns:a16="http://schemas.microsoft.com/office/drawing/2014/main" id="{D5D3FA26-E700-4C88-8B37-DB214E048B32}"/>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211138" y="610791"/>
            <a:ext cx="4263546" cy="2546725"/>
          </a:xfrm>
          <a:prstGeom prst="rect">
            <a:avLst/>
          </a:prstGeom>
        </p:spPr>
      </p:pic>
      <p:pic>
        <p:nvPicPr>
          <p:cNvPr id="2" name="Picture 2" descr="A group of people walking on a city street&#10;&#10;Description generated with very high confidence">
            <a:extLst>
              <a:ext uri="{FF2B5EF4-FFF2-40B4-BE49-F238E27FC236}">
                <a16:creationId xmlns:a16="http://schemas.microsoft.com/office/drawing/2014/main" id="{C0D85F64-2ED2-40B5-9107-14D3FAA52FB8}"/>
              </a:ext>
            </a:extLst>
          </p:cNvPr>
          <p:cNvPicPr>
            <a:picLocks noChangeAspect="1"/>
          </p:cNvPicPr>
          <p:nvPr/>
        </p:nvPicPr>
        <p:blipFill>
          <a:blip r:embed="rId4"/>
          <a:stretch>
            <a:fillRect/>
          </a:stretch>
        </p:blipFill>
        <p:spPr>
          <a:xfrm>
            <a:off x="4724399" y="609206"/>
            <a:ext cx="4224068" cy="2534081"/>
          </a:xfrm>
          <a:prstGeom prst="rect">
            <a:avLst/>
          </a:prstGeom>
        </p:spPr>
      </p:pic>
    </p:spTree>
    <p:extLst>
      <p:ext uri="{BB962C8B-B14F-4D97-AF65-F5344CB8AC3E}">
        <p14:creationId xmlns:p14="http://schemas.microsoft.com/office/powerpoint/2010/main" val="2979260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66852" y="4102518"/>
            <a:ext cx="5486400" cy="425054"/>
          </a:xfrm>
          <a:prstGeom prst="rect">
            <a:avLst/>
          </a:prstGeom>
          <a:noFill/>
          <a:ln>
            <a:noFill/>
          </a:ln>
        </p:spPr>
        <p:txBody>
          <a:bodyPr spcFirstLastPara="1" wrap="square" lIns="91425" tIns="91425" rIns="91425" bIns="91425" anchor="b" anchorCtr="0">
            <a:noAutofit/>
          </a:bodyPr>
          <a:lstStyle/>
          <a:p>
            <a:pPr algn="ctr">
              <a:buClr>
                <a:schemeClr val="dk1"/>
              </a:buClr>
            </a:pPr>
            <a:r>
              <a:rPr lang="en-US" b="0" dirty="0">
                <a:solidFill>
                  <a:srgbClr val="828081"/>
                </a:solidFill>
              </a:rPr>
              <a:t>Jamaica 2040 </a:t>
            </a:r>
            <a:endParaRPr lang="en-US" dirty="0"/>
          </a:p>
        </p:txBody>
      </p:sp>
      <p:pic>
        <p:nvPicPr>
          <p:cNvPr id="6" name="Picture 6" descr="A picture containing outdoor, sky&#10;&#10;Description generated with very high confidence">
            <a:extLst>
              <a:ext uri="{FF2B5EF4-FFF2-40B4-BE49-F238E27FC236}">
                <a16:creationId xmlns:a16="http://schemas.microsoft.com/office/drawing/2014/main" id="{151C3B29-78CD-48A5-A872-D915EA89631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2161617" y="380622"/>
            <a:ext cx="4834128" cy="3625581"/>
          </a:xfrm>
          <a:prstGeom prst="rect">
            <a:avLst/>
          </a:prstGeom>
        </p:spPr>
      </p:pic>
    </p:spTree>
    <p:extLst>
      <p:ext uri="{BB962C8B-B14F-4D97-AF65-F5344CB8AC3E}">
        <p14:creationId xmlns:p14="http://schemas.microsoft.com/office/powerpoint/2010/main" val="3700570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431131"/>
          </a:xfrm>
        </p:spPr>
        <p:txBody>
          <a:bodyPr>
            <a:normAutofit/>
          </a:bodyPr>
          <a:lstStyle/>
          <a:p>
            <a:r>
              <a:rPr lang="en-US" sz="4500" dirty="0"/>
              <a:t>Inner Sound</a:t>
            </a:r>
          </a:p>
        </p:txBody>
      </p:sp>
    </p:spTree>
    <p:extLst>
      <p:ext uri="{BB962C8B-B14F-4D97-AF65-F5344CB8AC3E}">
        <p14:creationId xmlns:p14="http://schemas.microsoft.com/office/powerpoint/2010/main" val="1899253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639" t="2136" r="2361" b="3867"/>
          <a:stretch/>
        </p:blipFill>
        <p:spPr bwMode="auto">
          <a:xfrm>
            <a:off x="1185431" y="73747"/>
            <a:ext cx="6393601" cy="49354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62530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4601" y="-19050"/>
            <a:ext cx="6603999" cy="5162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761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
            <a:ext cx="6698675" cy="51434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03586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2310" r="10417" b="3348"/>
          <a:stretch/>
        </p:blipFill>
        <p:spPr bwMode="auto">
          <a:xfrm>
            <a:off x="2971800" y="1"/>
            <a:ext cx="3038476" cy="51609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54417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041C6-E516-4189-BC45-5E2E05E49A5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23886" y="-33902"/>
            <a:ext cx="9167885" cy="5177402"/>
          </a:xfrm>
          <a:prstGeom prst="rect">
            <a:avLst/>
          </a:prstGeom>
        </p:spPr>
      </p:pic>
      <p:sp>
        <p:nvSpPr>
          <p:cNvPr id="10" name="Rectangle 9">
            <a:extLst>
              <a:ext uri="{FF2B5EF4-FFF2-40B4-BE49-F238E27FC236}">
                <a16:creationId xmlns:a16="http://schemas.microsoft.com/office/drawing/2014/main" id="{085ECE25-F0BA-48A7-8871-1A7E28B2AE43}"/>
              </a:ext>
            </a:extLst>
          </p:cNvPr>
          <p:cNvSpPr/>
          <p:nvPr/>
        </p:nvSpPr>
        <p:spPr>
          <a:xfrm>
            <a:off x="2986825" y="4572666"/>
            <a:ext cx="3446898" cy="336042"/>
          </a:xfrm>
          <a:prstGeom prst="rect">
            <a:avLst/>
          </a:prstGeom>
          <a:solidFill>
            <a:schemeClr val="accent2"/>
          </a:solidFill>
          <a:ln>
            <a:noFill/>
          </a:ln>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en-US" dirty="0"/>
          </a:p>
        </p:txBody>
      </p:sp>
      <p:sp>
        <p:nvSpPr>
          <p:cNvPr id="6" name="Rectangle 5">
            <a:extLst>
              <a:ext uri="{FF2B5EF4-FFF2-40B4-BE49-F238E27FC236}">
                <a16:creationId xmlns:a16="http://schemas.microsoft.com/office/drawing/2014/main" id="{DFC545BB-1933-493E-A9F7-E365102CFB43}"/>
              </a:ext>
            </a:extLst>
          </p:cNvPr>
          <p:cNvSpPr/>
          <p:nvPr/>
        </p:nvSpPr>
        <p:spPr>
          <a:xfrm>
            <a:off x="1914453" y="317943"/>
            <a:ext cx="6534222" cy="610916"/>
          </a:xfrm>
          <a:prstGeom prst="rect">
            <a:avLst/>
          </a:prstGeom>
          <a:solidFill>
            <a:srgbClr val="002060"/>
          </a:solidFill>
          <a:ln>
            <a:noFill/>
          </a:ln>
        </p:spPr>
        <p:style>
          <a:lnRef idx="3">
            <a:schemeClr val="lt1"/>
          </a:lnRef>
          <a:fillRef idx="1">
            <a:schemeClr val="accent2"/>
          </a:fillRef>
          <a:effectRef idx="1">
            <a:schemeClr val="accent2"/>
          </a:effectRef>
          <a:fontRef idx="minor">
            <a:schemeClr val="lt1"/>
          </a:fontRef>
        </p:style>
        <p:txBody>
          <a:bodyPr lIns="68580" tIns="34290" rIns="68580" bIns="34290" rtlCol="0" anchor="ctr"/>
          <a:lstStyle/>
          <a:p>
            <a:pPr algn="ctr"/>
            <a:endParaRPr lang="en-US" dirty="0"/>
          </a:p>
        </p:txBody>
      </p:sp>
      <p:sp>
        <p:nvSpPr>
          <p:cNvPr id="8" name="Rectangle 7">
            <a:extLst>
              <a:ext uri="{FF2B5EF4-FFF2-40B4-BE49-F238E27FC236}">
                <a16:creationId xmlns:a16="http://schemas.microsoft.com/office/drawing/2014/main" id="{82A7396F-3A00-4738-80C7-A5915A0A3CFC}"/>
              </a:ext>
            </a:extLst>
          </p:cNvPr>
          <p:cNvSpPr/>
          <p:nvPr/>
        </p:nvSpPr>
        <p:spPr>
          <a:xfrm>
            <a:off x="1915960" y="927011"/>
            <a:ext cx="4029887" cy="610916"/>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lIns="68580" tIns="34290" rIns="68580" bIns="34290" rtlCol="0" anchor="ctr"/>
          <a:lstStyle/>
          <a:p>
            <a:pPr algn="ctr"/>
            <a:endParaRPr lang="en-US" dirty="0"/>
          </a:p>
        </p:txBody>
      </p:sp>
      <p:pic>
        <p:nvPicPr>
          <p:cNvPr id="5" name="Picture 4">
            <a:extLst>
              <a:ext uri="{FF2B5EF4-FFF2-40B4-BE49-F238E27FC236}">
                <a16:creationId xmlns:a16="http://schemas.microsoft.com/office/drawing/2014/main" id="{746B0CA9-4C88-4CC6-9776-F30E069731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362" y="205355"/>
            <a:ext cx="1460317" cy="1460317"/>
          </a:xfrm>
          <a:prstGeom prst="rect">
            <a:avLst/>
          </a:prstGeom>
        </p:spPr>
      </p:pic>
      <p:sp>
        <p:nvSpPr>
          <p:cNvPr id="11" name="Subtitle 2">
            <a:extLst>
              <a:ext uri="{FF2B5EF4-FFF2-40B4-BE49-F238E27FC236}">
                <a16:creationId xmlns:a16="http://schemas.microsoft.com/office/drawing/2014/main" id="{40834BA8-D66B-4845-97B4-EC3595ECF8E1}"/>
              </a:ext>
            </a:extLst>
          </p:cNvPr>
          <p:cNvSpPr txBox="1">
            <a:spLocks/>
          </p:cNvSpPr>
          <p:nvPr/>
        </p:nvSpPr>
        <p:spPr>
          <a:xfrm>
            <a:off x="4019031" y="4917652"/>
            <a:ext cx="1382486" cy="37762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chemeClr val="bg1"/>
                </a:solidFill>
                <a:latin typeface="+mj-lt"/>
              </a:rPr>
              <a:t>Photo Credit: NY Times </a:t>
            </a:r>
          </a:p>
          <a:p>
            <a:endParaRPr lang="en-US" dirty="0"/>
          </a:p>
          <a:p>
            <a:endParaRPr lang="en-US" dirty="0"/>
          </a:p>
        </p:txBody>
      </p:sp>
      <p:sp>
        <p:nvSpPr>
          <p:cNvPr id="12" name="Title 1">
            <a:extLst>
              <a:ext uri="{FF2B5EF4-FFF2-40B4-BE49-F238E27FC236}">
                <a16:creationId xmlns:a16="http://schemas.microsoft.com/office/drawing/2014/main" id="{1543F0F0-13E6-4BEC-8D95-508C50B425C7}"/>
              </a:ext>
            </a:extLst>
          </p:cNvPr>
          <p:cNvSpPr txBox="1">
            <a:spLocks/>
          </p:cNvSpPr>
          <p:nvPr/>
        </p:nvSpPr>
        <p:spPr>
          <a:xfrm>
            <a:off x="2986825" y="4527343"/>
            <a:ext cx="3446898" cy="377627"/>
          </a:xfrm>
          <a:prstGeom prst="rect">
            <a:avLst/>
          </a:prstGeom>
        </p:spPr>
        <p:txBody>
          <a:bodyPr vert="horz" lIns="68580" tIns="34290" rIns="68580" bIns="34290" rtlCol="0" anchor="ctr">
            <a:normAutofit lnSpcReduction="10000"/>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lnSpc>
                <a:spcPct val="120000"/>
              </a:lnSpc>
            </a:pPr>
            <a:r>
              <a:rPr lang="en-US" sz="1700" b="1" dirty="0">
                <a:solidFill>
                  <a:schemeClr val="bg1"/>
                </a:solidFill>
                <a:cs typeface="Arial" panose="020B0604020202020204" pitchFamily="34" charset="0"/>
              </a:rPr>
              <a:t>RPA Assembly  </a:t>
            </a:r>
            <a:r>
              <a:rPr lang="en-US" sz="1800" dirty="0">
                <a:solidFill>
                  <a:schemeClr val="bg1"/>
                </a:solidFill>
                <a:cs typeface="Arial" panose="020B0604020202020204" pitchFamily="34" charset="0"/>
              </a:rPr>
              <a:t>●</a:t>
            </a:r>
            <a:r>
              <a:rPr lang="en-US" sz="1700" b="1" dirty="0">
                <a:solidFill>
                  <a:schemeClr val="bg1"/>
                </a:solidFill>
                <a:cs typeface="Arial" panose="020B0604020202020204" pitchFamily="34" charset="0"/>
              </a:rPr>
              <a:t>  April 27, 2018</a:t>
            </a:r>
            <a:endParaRPr lang="en-US" sz="1700" u="sng" dirty="0">
              <a:solidFill>
                <a:schemeClr val="bg1"/>
              </a:solidFill>
              <a:cs typeface="Arial" panose="020B0604020202020204" pitchFamily="34" charset="0"/>
            </a:endParaRPr>
          </a:p>
        </p:txBody>
      </p:sp>
      <p:sp>
        <p:nvSpPr>
          <p:cNvPr id="13" name="Rectangle 12">
            <a:extLst>
              <a:ext uri="{FF2B5EF4-FFF2-40B4-BE49-F238E27FC236}">
                <a16:creationId xmlns:a16="http://schemas.microsoft.com/office/drawing/2014/main" id="{EA15BEE9-FA05-4916-ADD8-EE01A966CF16}"/>
              </a:ext>
            </a:extLst>
          </p:cNvPr>
          <p:cNvSpPr/>
          <p:nvPr/>
        </p:nvSpPr>
        <p:spPr>
          <a:xfrm>
            <a:off x="2448046" y="4238751"/>
            <a:ext cx="4524456" cy="33798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68580" tIns="34290" rIns="68580" bIns="34290" rtlCol="0" anchor="ctr"/>
          <a:lstStyle/>
          <a:p>
            <a:pPr algn="ctr"/>
            <a:endParaRPr lang="en-US" dirty="0"/>
          </a:p>
        </p:txBody>
      </p:sp>
      <p:sp>
        <p:nvSpPr>
          <p:cNvPr id="14" name="Title 1">
            <a:extLst>
              <a:ext uri="{FF2B5EF4-FFF2-40B4-BE49-F238E27FC236}">
                <a16:creationId xmlns:a16="http://schemas.microsoft.com/office/drawing/2014/main" id="{A0B123E0-FCCE-409E-96DF-385F0E5F5BFC}"/>
              </a:ext>
            </a:extLst>
          </p:cNvPr>
          <p:cNvSpPr txBox="1">
            <a:spLocks/>
          </p:cNvSpPr>
          <p:nvPr/>
        </p:nvSpPr>
        <p:spPr>
          <a:xfrm>
            <a:off x="2448046" y="4104245"/>
            <a:ext cx="4524456" cy="571950"/>
          </a:xfrm>
          <a:prstGeom prst="rect">
            <a:avLst/>
          </a:prstGeom>
        </p:spPr>
        <p:txBody>
          <a:bodyPr vert="horz" lIns="68580" tIns="34290" rIns="68580" bIns="34290" rtlCol="0" anchor="ctr">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lnSpc>
                <a:spcPct val="120000"/>
              </a:lnSpc>
            </a:pPr>
            <a:r>
              <a:rPr lang="en-US" sz="1700" b="1" dirty="0">
                <a:solidFill>
                  <a:schemeClr val="bg1"/>
                </a:solidFill>
                <a:cs typeface="Arial" panose="020B0604020202020204" pitchFamily="34" charset="0"/>
              </a:rPr>
              <a:t>Presented by Nassau County Executive Laura Curran</a:t>
            </a:r>
            <a:endParaRPr lang="en-US" sz="1700" dirty="0">
              <a:solidFill>
                <a:schemeClr val="bg1"/>
              </a:solidFill>
              <a:cs typeface="Arial" panose="020B0604020202020204" pitchFamily="34" charset="0"/>
            </a:endParaRPr>
          </a:p>
        </p:txBody>
      </p:sp>
      <p:sp>
        <p:nvSpPr>
          <p:cNvPr id="15" name="Title 1">
            <a:extLst>
              <a:ext uri="{FF2B5EF4-FFF2-40B4-BE49-F238E27FC236}">
                <a16:creationId xmlns:a16="http://schemas.microsoft.com/office/drawing/2014/main" id="{8C9A503A-C34C-47B3-9D33-04C9B69BDC3B}"/>
              </a:ext>
            </a:extLst>
          </p:cNvPr>
          <p:cNvSpPr txBox="1">
            <a:spLocks/>
          </p:cNvSpPr>
          <p:nvPr/>
        </p:nvSpPr>
        <p:spPr>
          <a:xfrm>
            <a:off x="2535451" y="314683"/>
            <a:ext cx="5551676" cy="610916"/>
          </a:xfrm>
          <a:prstGeom prst="rect">
            <a:avLst/>
          </a:prstGeom>
        </p:spPr>
        <p:txBody>
          <a:bodyPr vert="horz" lIns="68580" tIns="34290" rIns="68580" bIns="34290" rtlCol="0" anchor="ctr">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2700" dirty="0">
                <a:solidFill>
                  <a:schemeClr val="bg1"/>
                </a:solidFill>
                <a:cs typeface="Arial" panose="020B0604020202020204" pitchFamily="34" charset="0"/>
              </a:rPr>
              <a:t>Investing in the Region’s Flagship Places</a:t>
            </a:r>
            <a:endParaRPr lang="en-US" sz="3000" b="1" u="sng" dirty="0">
              <a:solidFill>
                <a:schemeClr val="bg1"/>
              </a:solidFill>
              <a:cs typeface="Arial" panose="020B0604020202020204" pitchFamily="34" charset="0"/>
            </a:endParaRPr>
          </a:p>
        </p:txBody>
      </p:sp>
      <p:sp>
        <p:nvSpPr>
          <p:cNvPr id="16" name="Title 1">
            <a:extLst>
              <a:ext uri="{FF2B5EF4-FFF2-40B4-BE49-F238E27FC236}">
                <a16:creationId xmlns:a16="http://schemas.microsoft.com/office/drawing/2014/main" id="{7FEB7171-3887-4E50-9B9E-E88A978068AB}"/>
              </a:ext>
            </a:extLst>
          </p:cNvPr>
          <p:cNvSpPr txBox="1">
            <a:spLocks/>
          </p:cNvSpPr>
          <p:nvPr/>
        </p:nvSpPr>
        <p:spPr>
          <a:xfrm>
            <a:off x="2552456" y="956167"/>
            <a:ext cx="3207619" cy="546920"/>
          </a:xfrm>
          <a:prstGeom prst="rect">
            <a:avLst/>
          </a:prstGeom>
        </p:spPr>
        <p:txBody>
          <a:bodyPr vert="horz" lIns="68580" tIns="34290" rIns="68580" bIns="34290" rtlCol="0" anchor="ctr">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en-US" sz="3000" b="1" dirty="0">
                <a:solidFill>
                  <a:schemeClr val="bg1"/>
                </a:solidFill>
                <a:cs typeface="Arial" panose="020B0604020202020204" pitchFamily="34" charset="0"/>
              </a:rPr>
              <a:t>Nassau County, NY</a:t>
            </a:r>
            <a:endParaRPr lang="en-US" sz="3000" b="1" u="sng" dirty="0">
              <a:solidFill>
                <a:schemeClr val="bg1"/>
              </a:solidFill>
              <a:cs typeface="Arial" panose="020B0604020202020204" pitchFamily="34" charset="0"/>
            </a:endParaRPr>
          </a:p>
        </p:txBody>
      </p:sp>
    </p:spTree>
    <p:extLst>
      <p:ext uri="{BB962C8B-B14F-4D97-AF65-F5344CB8AC3E}">
        <p14:creationId xmlns:p14="http://schemas.microsoft.com/office/powerpoint/2010/main" val="3374977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39736" cy="51435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lIns="68580" tIns="34290" rIns="68580" bIns="34290"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54B3F04-9EAC-45C0-B3CE-0387EEA10A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48D787A-AB4E-4CBC-8A50-510128D13D07}"/>
              </a:ext>
            </a:extLst>
          </p:cNvPr>
          <p:cNvSpPr>
            <a:spLocks noGrp="1"/>
          </p:cNvSpPr>
          <p:nvPr>
            <p:ph type="title"/>
          </p:nvPr>
        </p:nvSpPr>
        <p:spPr>
          <a:xfrm>
            <a:off x="662069" y="454422"/>
            <a:ext cx="2020842" cy="4234656"/>
          </a:xfrm>
        </p:spPr>
        <p:txBody>
          <a:bodyPr anchor="ctr">
            <a:normAutofit/>
          </a:bodyPr>
          <a:lstStyle/>
          <a:p>
            <a:r>
              <a:rPr lang="en-US" dirty="0">
                <a:solidFill>
                  <a:srgbClr val="FFFFFF"/>
                </a:solidFill>
              </a:rPr>
              <a:t>RPA and Nassau County’s Shared Vision</a:t>
            </a:r>
          </a:p>
        </p:txBody>
      </p:sp>
      <p:sp>
        <p:nvSpPr>
          <p:cNvPr id="3" name="Content Placeholder 2">
            <a:extLst>
              <a:ext uri="{FF2B5EF4-FFF2-40B4-BE49-F238E27FC236}">
                <a16:creationId xmlns:a16="http://schemas.microsoft.com/office/drawing/2014/main" id="{F746DEDF-C22B-4138-A66F-BCB397F4DC92}"/>
              </a:ext>
            </a:extLst>
          </p:cNvPr>
          <p:cNvSpPr>
            <a:spLocks noGrp="1"/>
          </p:cNvSpPr>
          <p:nvPr>
            <p:ph idx="1"/>
          </p:nvPr>
        </p:nvSpPr>
        <p:spPr>
          <a:xfrm>
            <a:off x="5254979" y="595936"/>
            <a:ext cx="3274958" cy="4234656"/>
          </a:xfrm>
        </p:spPr>
        <p:txBody>
          <a:bodyPr anchor="ctr">
            <a:normAutofit/>
          </a:bodyPr>
          <a:lstStyle/>
          <a:p>
            <a:pPr marL="150876" lvl="1" indent="0">
              <a:buNone/>
            </a:pPr>
            <a:r>
              <a:rPr lang="en-US" sz="1800" b="1" dirty="0">
                <a:solidFill>
                  <a:schemeClr val="bg2">
                    <a:lumMod val="10000"/>
                  </a:schemeClr>
                </a:solidFill>
                <a:latin typeface="+mj-lt"/>
              </a:rPr>
              <a:t>Downtown Development</a:t>
            </a:r>
          </a:p>
          <a:p>
            <a:pPr marL="493776" lvl="1" indent="-342900">
              <a:buAutoNum type="arabicPeriod"/>
            </a:pPr>
            <a:endParaRPr lang="en-US" b="1" dirty="0">
              <a:solidFill>
                <a:schemeClr val="bg2">
                  <a:lumMod val="10000"/>
                </a:schemeClr>
              </a:solidFill>
              <a:latin typeface="+mj-lt"/>
            </a:endParaRPr>
          </a:p>
          <a:p>
            <a:pPr marL="150876" lvl="1" indent="0">
              <a:buNone/>
            </a:pPr>
            <a:endParaRPr lang="en-US" b="1" dirty="0">
              <a:solidFill>
                <a:schemeClr val="bg2">
                  <a:lumMod val="10000"/>
                </a:schemeClr>
              </a:solidFill>
              <a:latin typeface="+mj-lt"/>
            </a:endParaRPr>
          </a:p>
          <a:p>
            <a:pPr marL="288036" lvl="2" indent="0">
              <a:buNone/>
            </a:pPr>
            <a:endParaRPr lang="en-US" sz="1400" dirty="0">
              <a:solidFill>
                <a:schemeClr val="bg2">
                  <a:lumMod val="10000"/>
                </a:schemeClr>
              </a:solidFill>
              <a:latin typeface="+mj-lt"/>
            </a:endParaRPr>
          </a:p>
          <a:p>
            <a:pPr lvl="2">
              <a:buFont typeface="Calibri" panose="020F0502020204030204" pitchFamily="34" charset="0"/>
              <a:buChar char="Ø"/>
            </a:pPr>
            <a:endParaRPr lang="en-US" sz="1400" dirty="0">
              <a:solidFill>
                <a:schemeClr val="bg2">
                  <a:lumMod val="10000"/>
                </a:schemeClr>
              </a:solidFill>
              <a:latin typeface="+mj-lt"/>
            </a:endParaRPr>
          </a:p>
          <a:p>
            <a:pPr marL="150876" lvl="1" indent="0">
              <a:buNone/>
            </a:pPr>
            <a:r>
              <a:rPr lang="en-US" sz="1800" b="1" dirty="0">
                <a:solidFill>
                  <a:schemeClr val="bg2">
                    <a:lumMod val="10000"/>
                  </a:schemeClr>
                </a:solidFill>
                <a:latin typeface="+mj-lt"/>
              </a:rPr>
              <a:t>Transportation Improvements</a:t>
            </a:r>
          </a:p>
          <a:p>
            <a:pPr lvl="2">
              <a:buFont typeface="Calibri" panose="020F0502020204030204" pitchFamily="34" charset="0"/>
              <a:buChar char="Ø"/>
            </a:pPr>
            <a:endParaRPr lang="en-US" sz="1400" dirty="0">
              <a:solidFill>
                <a:schemeClr val="bg2">
                  <a:lumMod val="10000"/>
                </a:schemeClr>
              </a:solidFill>
              <a:latin typeface="+mj-lt"/>
            </a:endParaRPr>
          </a:p>
          <a:p>
            <a:pPr lvl="2">
              <a:buFont typeface="Calibri" panose="020F0502020204030204" pitchFamily="34" charset="0"/>
              <a:buChar char="Ø"/>
            </a:pPr>
            <a:endParaRPr lang="en-US" sz="1400" dirty="0">
              <a:solidFill>
                <a:schemeClr val="bg2">
                  <a:lumMod val="10000"/>
                </a:schemeClr>
              </a:solidFill>
              <a:latin typeface="+mj-lt"/>
            </a:endParaRPr>
          </a:p>
          <a:p>
            <a:pPr marL="288036" lvl="2" indent="0">
              <a:buNone/>
            </a:pPr>
            <a:endParaRPr lang="en-US" sz="1400" dirty="0">
              <a:solidFill>
                <a:schemeClr val="bg2">
                  <a:lumMod val="10000"/>
                </a:schemeClr>
              </a:solidFill>
              <a:latin typeface="+mj-lt"/>
            </a:endParaRPr>
          </a:p>
          <a:p>
            <a:pPr marL="288036" lvl="2" indent="0">
              <a:buNone/>
            </a:pPr>
            <a:endParaRPr lang="en-US" sz="1400" dirty="0">
              <a:solidFill>
                <a:schemeClr val="bg2">
                  <a:lumMod val="10000"/>
                </a:schemeClr>
              </a:solidFill>
              <a:latin typeface="+mj-lt"/>
            </a:endParaRPr>
          </a:p>
          <a:p>
            <a:pPr marL="150876" lvl="1" indent="0">
              <a:buNone/>
            </a:pPr>
            <a:r>
              <a:rPr lang="en-US" sz="1800" b="1" dirty="0">
                <a:solidFill>
                  <a:schemeClr val="bg2">
                    <a:lumMod val="10000"/>
                  </a:schemeClr>
                </a:solidFill>
                <a:latin typeface="+mj-lt"/>
              </a:rPr>
              <a:t>Access to Green Space</a:t>
            </a:r>
          </a:p>
          <a:p>
            <a:endParaRPr lang="en-US" dirty="0"/>
          </a:p>
        </p:txBody>
      </p:sp>
      <p:pic>
        <p:nvPicPr>
          <p:cNvPr id="13" name="Content Placeholder 7" descr="Deciduous tree">
            <a:extLst>
              <a:ext uri="{FF2B5EF4-FFF2-40B4-BE49-F238E27FC236}">
                <a16:creationId xmlns:a16="http://schemas.microsoft.com/office/drawing/2014/main" id="{73196E89-9BD4-BE41-B1DA-B35C41C03B9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9378" y="3634969"/>
            <a:ext cx="1305504" cy="1305504"/>
          </a:xfrm>
          <a:prstGeom prst="rect">
            <a:avLst/>
          </a:prstGeom>
        </p:spPr>
      </p:pic>
      <p:pic>
        <p:nvPicPr>
          <p:cNvPr id="14" name="Graphic 13" descr="Train">
            <a:extLst>
              <a:ext uri="{FF2B5EF4-FFF2-40B4-BE49-F238E27FC236}">
                <a16:creationId xmlns:a16="http://schemas.microsoft.com/office/drawing/2014/main" id="{0B77B46C-7AC1-0A47-9126-95FE9B9B124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19378" y="1965633"/>
            <a:ext cx="1246396" cy="1246396"/>
          </a:xfrm>
          <a:prstGeom prst="rect">
            <a:avLst/>
          </a:prstGeom>
        </p:spPr>
      </p:pic>
      <p:pic>
        <p:nvPicPr>
          <p:cNvPr id="15" name="Graphic 14" descr="City">
            <a:extLst>
              <a:ext uri="{FF2B5EF4-FFF2-40B4-BE49-F238E27FC236}">
                <a16:creationId xmlns:a16="http://schemas.microsoft.com/office/drawing/2014/main" id="{1743F1C0-25EE-C949-90C8-49D53E150C5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40292" y="112410"/>
            <a:ext cx="1604568" cy="1604568"/>
          </a:xfrm>
          <a:prstGeom prst="rect">
            <a:avLst/>
          </a:prstGeom>
        </p:spPr>
      </p:pic>
    </p:spTree>
    <p:extLst>
      <p:ext uri="{BB962C8B-B14F-4D97-AF65-F5344CB8AC3E}">
        <p14:creationId xmlns:p14="http://schemas.microsoft.com/office/powerpoint/2010/main" val="257926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1" name="Rectangle 78">
            <a:extLst>
              <a:ext uri="{FF2B5EF4-FFF2-40B4-BE49-F238E27FC236}">
                <a16:creationId xmlns:a16="http://schemas.microsoft.com/office/drawing/2014/main" id="{2EB56A1A-8685-45C8-A64C-D5045ACB42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4750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2" name="Rectangle 80">
            <a:extLst>
              <a:ext uri="{FF2B5EF4-FFF2-40B4-BE49-F238E27FC236}">
                <a16:creationId xmlns:a16="http://schemas.microsoft.com/office/drawing/2014/main" id="{88302865-9184-47F8-9D42-09980A3E5D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82">
            <a:extLst>
              <a:ext uri="{FF2B5EF4-FFF2-40B4-BE49-F238E27FC236}">
                <a16:creationId xmlns:a16="http://schemas.microsoft.com/office/drawing/2014/main" id="{5DD14EB9-7D82-468B-B45D-876BE90A5E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84">
            <a:extLst>
              <a:ext uri="{FF2B5EF4-FFF2-40B4-BE49-F238E27FC236}">
                <a16:creationId xmlns:a16="http://schemas.microsoft.com/office/drawing/2014/main" id="{D6E0AD8B-255F-4090-B0E4-668B3F32FCD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64253" y="1564277"/>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95" name="Content Placeholder 21" descr="Cooper Place Development in Hempstead. Credit: Renaissance Downtowns.">
            <a:extLst>
              <a:ext uri="{FF2B5EF4-FFF2-40B4-BE49-F238E27FC236}">
                <a16:creationId xmlns:a16="http://schemas.microsoft.com/office/drawing/2014/main" id="{6FCEDF89-0214-4832-9B92-F0F3A97AA3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15" y="467384"/>
            <a:ext cx="2753291" cy="2192614"/>
          </a:xfrm>
          <a:prstGeom prst="rect">
            <a:avLst/>
          </a:prstGeom>
        </p:spPr>
      </p:pic>
      <p:pic>
        <p:nvPicPr>
          <p:cNvPr id="4" name="Picture 3" descr="The Jefferson at Farmingdale Plaza Apartments. Photo Credit: greystar.com">
            <a:extLst>
              <a:ext uri="{FF2B5EF4-FFF2-40B4-BE49-F238E27FC236}">
                <a16:creationId xmlns:a16="http://schemas.microsoft.com/office/drawing/2014/main" id="{D8D18DF9-47C6-4A26-B149-D0E932B3A2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397" y="1929475"/>
            <a:ext cx="1835361" cy="2386176"/>
          </a:xfrm>
          <a:prstGeom prst="rect">
            <a:avLst/>
          </a:prstGeom>
        </p:spPr>
      </p:pic>
      <p:sp>
        <p:nvSpPr>
          <p:cNvPr id="96" name="Rectangle 86">
            <a:extLst>
              <a:ext uri="{FF2B5EF4-FFF2-40B4-BE49-F238E27FC236}">
                <a16:creationId xmlns:a16="http://schemas.microsoft.com/office/drawing/2014/main" id="{79DF55E6-8C71-4381-81E4-31D3EBC96D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397" y="467384"/>
            <a:ext cx="1835361" cy="1296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7" name="Rectangle 88">
            <a:extLst>
              <a:ext uri="{FF2B5EF4-FFF2-40B4-BE49-F238E27FC236}">
                <a16:creationId xmlns:a16="http://schemas.microsoft.com/office/drawing/2014/main" id="{19DE44C1-A00E-40B3-B723-D1199BD4E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1" y="2782179"/>
            <a:ext cx="2744945" cy="148010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a16="http://schemas.microsoft.com/office/drawing/2014/main" id="{7722760B-8AB1-4679-BFCB-B6C5B073F813}"/>
              </a:ext>
            </a:extLst>
          </p:cNvPr>
          <p:cNvSpPr>
            <a:spLocks noGrp="1"/>
          </p:cNvSpPr>
          <p:nvPr>
            <p:ph type="title"/>
          </p:nvPr>
        </p:nvSpPr>
        <p:spPr>
          <a:xfrm>
            <a:off x="5650992" y="476210"/>
            <a:ext cx="3011315" cy="1088068"/>
          </a:xfrm>
        </p:spPr>
        <p:txBody>
          <a:bodyPr>
            <a:normAutofit fontScale="90000"/>
          </a:bodyPr>
          <a:lstStyle/>
          <a:p>
            <a:r>
              <a:rPr lang="en-US" dirty="0"/>
              <a:t>Downtown Development</a:t>
            </a:r>
          </a:p>
        </p:txBody>
      </p:sp>
      <p:sp>
        <p:nvSpPr>
          <p:cNvPr id="98" name="Content Placeholder 75">
            <a:extLst>
              <a:ext uri="{FF2B5EF4-FFF2-40B4-BE49-F238E27FC236}">
                <a16:creationId xmlns:a16="http://schemas.microsoft.com/office/drawing/2014/main" id="{7634894F-6B9A-4C99-8431-59BF02519064}"/>
              </a:ext>
            </a:extLst>
          </p:cNvPr>
          <p:cNvSpPr>
            <a:spLocks noGrp="1"/>
          </p:cNvSpPr>
          <p:nvPr>
            <p:ph idx="1"/>
          </p:nvPr>
        </p:nvSpPr>
        <p:spPr>
          <a:xfrm>
            <a:off x="5764253" y="1852588"/>
            <a:ext cx="2736962" cy="2425630"/>
          </a:xfrm>
        </p:spPr>
        <p:txBody>
          <a:bodyPr>
            <a:normAutofit fontScale="92500" lnSpcReduction="10000"/>
          </a:bodyPr>
          <a:lstStyle/>
          <a:p>
            <a:pPr>
              <a:buFont typeface="Wingdings" panose="05000000000000000000" pitchFamily="2" charset="2"/>
              <a:buChar char="§"/>
            </a:pPr>
            <a:r>
              <a:rPr lang="en-US" sz="2000" dirty="0"/>
              <a:t> </a:t>
            </a:r>
            <a:r>
              <a:rPr lang="en-US" sz="2000" dirty="0">
                <a:latin typeface="+mj-lt"/>
              </a:rPr>
              <a:t>Creating mixed-use housing, walkable neighborhoods</a:t>
            </a:r>
          </a:p>
          <a:p>
            <a:pPr>
              <a:buFont typeface="Wingdings" panose="05000000000000000000" pitchFamily="2" charset="2"/>
              <a:buChar char="§"/>
            </a:pPr>
            <a:r>
              <a:rPr lang="en-US" sz="2000" dirty="0">
                <a:latin typeface="+mj-lt"/>
              </a:rPr>
              <a:t>Building on the success of Farmingdale &amp; Mineola</a:t>
            </a:r>
            <a:endParaRPr lang="en-US" sz="900" dirty="0">
              <a:latin typeface="+mj-lt"/>
            </a:endParaRPr>
          </a:p>
          <a:p>
            <a:pPr>
              <a:buFont typeface="Wingdings" panose="05000000000000000000" pitchFamily="2" charset="2"/>
              <a:buChar char="§"/>
            </a:pPr>
            <a:r>
              <a:rPr lang="en-US" sz="2000" dirty="0">
                <a:latin typeface="+mj-lt"/>
              </a:rPr>
              <a:t> Revitalizing Downtown Hempstead</a:t>
            </a:r>
          </a:p>
          <a:p>
            <a:pPr marL="0" indent="0">
              <a:buNone/>
            </a:pPr>
            <a:endParaRPr lang="en-US" sz="2000" dirty="0">
              <a:latin typeface="+mj-lt"/>
            </a:endParaRPr>
          </a:p>
          <a:p>
            <a:endParaRPr lang="en-US" dirty="0"/>
          </a:p>
        </p:txBody>
      </p:sp>
      <p:pic>
        <p:nvPicPr>
          <p:cNvPr id="24" name="Picture 23" descr="One Third Avenue development in Mineola. Credit: OneThirdAve.com">
            <a:extLst>
              <a:ext uri="{FF2B5EF4-FFF2-40B4-BE49-F238E27FC236}">
                <a16:creationId xmlns:a16="http://schemas.microsoft.com/office/drawing/2014/main" id="{2665204C-CA87-416F-8FE3-8694C38D13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18"/>
          <a:stretch/>
        </p:blipFill>
        <p:spPr>
          <a:xfrm>
            <a:off x="3349398" y="467382"/>
            <a:ext cx="1835360" cy="1296466"/>
          </a:xfrm>
          <a:prstGeom prst="rect">
            <a:avLst/>
          </a:prstGeom>
        </p:spPr>
      </p:pic>
      <p:pic>
        <p:nvPicPr>
          <p:cNvPr id="3" name="Picture 2">
            <a:extLst>
              <a:ext uri="{FF2B5EF4-FFF2-40B4-BE49-F238E27FC236}">
                <a16:creationId xmlns:a16="http://schemas.microsoft.com/office/drawing/2014/main" id="{ADD5E72F-CB40-49F6-A4FE-B7CA651CE6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9576" y="3740854"/>
            <a:ext cx="1176620" cy="1174453"/>
          </a:xfrm>
          <a:prstGeom prst="rect">
            <a:avLst/>
          </a:prstGeom>
        </p:spPr>
      </p:pic>
      <p:sp>
        <p:nvSpPr>
          <p:cNvPr id="7" name="TextBox 6">
            <a:extLst>
              <a:ext uri="{FF2B5EF4-FFF2-40B4-BE49-F238E27FC236}">
                <a16:creationId xmlns:a16="http://schemas.microsoft.com/office/drawing/2014/main" id="{F5CE3AFD-B7CD-4C58-AAC2-F435796551E1}"/>
              </a:ext>
            </a:extLst>
          </p:cNvPr>
          <p:cNvSpPr txBox="1"/>
          <p:nvPr/>
        </p:nvSpPr>
        <p:spPr>
          <a:xfrm>
            <a:off x="1409270" y="501439"/>
            <a:ext cx="1360632" cy="346249"/>
          </a:xfrm>
          <a:prstGeom prst="rect">
            <a:avLst/>
          </a:prstGeom>
          <a:noFill/>
        </p:spPr>
        <p:txBody>
          <a:bodyPr wrap="square" lIns="68580" tIns="34290" rIns="68580" bIns="34290" rtlCol="0">
            <a:spAutoFit/>
          </a:bodyPr>
          <a:lstStyle/>
          <a:p>
            <a:pPr algn="r"/>
            <a:r>
              <a:rPr lang="en-US" b="1" dirty="0">
                <a:solidFill>
                  <a:schemeClr val="accent1"/>
                </a:solidFill>
              </a:rPr>
              <a:t>Hempstead</a:t>
            </a:r>
          </a:p>
        </p:txBody>
      </p:sp>
      <p:sp>
        <p:nvSpPr>
          <p:cNvPr id="21" name="TextBox 20">
            <a:extLst>
              <a:ext uri="{FF2B5EF4-FFF2-40B4-BE49-F238E27FC236}">
                <a16:creationId xmlns:a16="http://schemas.microsoft.com/office/drawing/2014/main" id="{33CDFEED-AC04-438B-BA48-A41282D75A05}"/>
              </a:ext>
            </a:extLst>
          </p:cNvPr>
          <p:cNvSpPr txBox="1"/>
          <p:nvPr/>
        </p:nvSpPr>
        <p:spPr>
          <a:xfrm>
            <a:off x="3354248" y="1482026"/>
            <a:ext cx="1217751" cy="346249"/>
          </a:xfrm>
          <a:prstGeom prst="rect">
            <a:avLst/>
          </a:prstGeom>
          <a:solidFill>
            <a:srgbClr val="F8F8F8">
              <a:alpha val="34118"/>
            </a:srgbClr>
          </a:solidFill>
        </p:spPr>
        <p:txBody>
          <a:bodyPr wrap="square" lIns="68580" tIns="34290" rIns="68580" bIns="34290" rtlCol="0">
            <a:spAutoFit/>
          </a:bodyPr>
          <a:lstStyle/>
          <a:p>
            <a:pPr algn="r"/>
            <a:r>
              <a:rPr lang="en-US" b="1" dirty="0">
                <a:solidFill>
                  <a:schemeClr val="accent1"/>
                </a:solidFill>
              </a:rPr>
              <a:t>Mineola</a:t>
            </a:r>
          </a:p>
        </p:txBody>
      </p:sp>
      <p:sp>
        <p:nvSpPr>
          <p:cNvPr id="23" name="TextBox 22">
            <a:extLst>
              <a:ext uri="{FF2B5EF4-FFF2-40B4-BE49-F238E27FC236}">
                <a16:creationId xmlns:a16="http://schemas.microsoft.com/office/drawing/2014/main" id="{1BA052B8-F21D-46C4-8FB7-07B4626413A3}"/>
              </a:ext>
            </a:extLst>
          </p:cNvPr>
          <p:cNvSpPr txBox="1"/>
          <p:nvPr/>
        </p:nvSpPr>
        <p:spPr>
          <a:xfrm>
            <a:off x="3804500" y="4023045"/>
            <a:ext cx="1398437" cy="346249"/>
          </a:xfrm>
          <a:prstGeom prst="rect">
            <a:avLst/>
          </a:prstGeom>
          <a:solidFill>
            <a:srgbClr val="F8F8F8">
              <a:alpha val="27059"/>
            </a:srgbClr>
          </a:solidFill>
        </p:spPr>
        <p:txBody>
          <a:bodyPr wrap="square" lIns="68580" tIns="34290" rIns="68580" bIns="34290" rtlCol="0">
            <a:spAutoFit/>
          </a:bodyPr>
          <a:lstStyle/>
          <a:p>
            <a:pPr algn="r"/>
            <a:r>
              <a:rPr lang="en-US" b="1" dirty="0">
                <a:solidFill>
                  <a:schemeClr val="accent1"/>
                </a:solidFill>
              </a:rPr>
              <a:t>Farmingdale</a:t>
            </a:r>
          </a:p>
        </p:txBody>
      </p:sp>
      <p:pic>
        <p:nvPicPr>
          <p:cNvPr id="20" name="Picture 19">
            <a:extLst>
              <a:ext uri="{FF2B5EF4-FFF2-40B4-BE49-F238E27FC236}">
                <a16:creationId xmlns:a16="http://schemas.microsoft.com/office/drawing/2014/main" id="{1EE2DB65-F9D3-4074-9D11-82C282EBB0AC}"/>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80060" y="2772931"/>
            <a:ext cx="2744945" cy="1550160"/>
          </a:xfrm>
          <a:prstGeom prst="rect">
            <a:avLst/>
          </a:prstGeom>
        </p:spPr>
      </p:pic>
      <p:sp>
        <p:nvSpPr>
          <p:cNvPr id="26" name="TextBox 25">
            <a:extLst>
              <a:ext uri="{FF2B5EF4-FFF2-40B4-BE49-F238E27FC236}">
                <a16:creationId xmlns:a16="http://schemas.microsoft.com/office/drawing/2014/main" id="{7A9774C7-C446-4C02-A4CE-CEE7FDF23AF4}"/>
              </a:ext>
            </a:extLst>
          </p:cNvPr>
          <p:cNvSpPr txBox="1"/>
          <p:nvPr/>
        </p:nvSpPr>
        <p:spPr>
          <a:xfrm>
            <a:off x="518207" y="2683249"/>
            <a:ext cx="1339622" cy="346249"/>
          </a:xfrm>
          <a:prstGeom prst="rect">
            <a:avLst/>
          </a:prstGeom>
          <a:solidFill>
            <a:srgbClr val="F8F8F8">
              <a:alpha val="27059"/>
            </a:srgbClr>
          </a:solidFill>
        </p:spPr>
        <p:txBody>
          <a:bodyPr wrap="square" lIns="68580" tIns="34290" rIns="68580" bIns="34290" rtlCol="0">
            <a:spAutoFit/>
          </a:bodyPr>
          <a:lstStyle/>
          <a:p>
            <a:pPr algn="r"/>
            <a:r>
              <a:rPr lang="en-US" b="1" dirty="0">
                <a:solidFill>
                  <a:schemeClr val="accent1"/>
                </a:solidFill>
              </a:rPr>
              <a:t>Westbury</a:t>
            </a:r>
          </a:p>
        </p:txBody>
      </p:sp>
      <p:pic>
        <p:nvPicPr>
          <p:cNvPr id="32" name="Graphic 31" descr="Marker">
            <a:extLst>
              <a:ext uri="{FF2B5EF4-FFF2-40B4-BE49-F238E27FC236}">
                <a16:creationId xmlns:a16="http://schemas.microsoft.com/office/drawing/2014/main" id="{A71078F3-AE53-234A-B489-EC9A539B12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4309" y="444133"/>
            <a:ext cx="469921" cy="469921"/>
          </a:xfrm>
          <a:prstGeom prst="rect">
            <a:avLst/>
          </a:prstGeom>
        </p:spPr>
      </p:pic>
      <p:pic>
        <p:nvPicPr>
          <p:cNvPr id="34" name="Graphic 33" descr="Marker">
            <a:extLst>
              <a:ext uri="{FF2B5EF4-FFF2-40B4-BE49-F238E27FC236}">
                <a16:creationId xmlns:a16="http://schemas.microsoft.com/office/drawing/2014/main" id="{D7957287-C759-0A4D-9206-FEB2EDB3F3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07344" y="3915019"/>
            <a:ext cx="469921" cy="469921"/>
          </a:xfrm>
          <a:prstGeom prst="rect">
            <a:avLst/>
          </a:prstGeom>
        </p:spPr>
      </p:pic>
      <p:pic>
        <p:nvPicPr>
          <p:cNvPr id="35" name="Graphic 34" descr="Marker">
            <a:extLst>
              <a:ext uri="{FF2B5EF4-FFF2-40B4-BE49-F238E27FC236}">
                <a16:creationId xmlns:a16="http://schemas.microsoft.com/office/drawing/2014/main" id="{CC82F432-13A5-394A-82C6-EDCD94B8A1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3536" y="2652642"/>
            <a:ext cx="469921" cy="469921"/>
          </a:xfrm>
          <a:prstGeom prst="rect">
            <a:avLst/>
          </a:prstGeom>
        </p:spPr>
      </p:pic>
      <p:pic>
        <p:nvPicPr>
          <p:cNvPr id="33" name="Graphic 32" descr="Marker">
            <a:extLst>
              <a:ext uri="{FF2B5EF4-FFF2-40B4-BE49-F238E27FC236}">
                <a16:creationId xmlns:a16="http://schemas.microsoft.com/office/drawing/2014/main" id="{686850BC-7FCB-9641-B0F6-1C74BE0E2C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9856" y="1351280"/>
            <a:ext cx="469921" cy="469921"/>
          </a:xfrm>
          <a:prstGeom prst="rect">
            <a:avLst/>
          </a:prstGeom>
        </p:spPr>
      </p:pic>
    </p:spTree>
    <p:extLst>
      <p:ext uri="{BB962C8B-B14F-4D97-AF65-F5344CB8AC3E}">
        <p14:creationId xmlns:p14="http://schemas.microsoft.com/office/powerpoint/2010/main" val="22437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mj-lt"/>
              </a:rPr>
              <a:t>On the ground in the region…</a:t>
            </a:r>
          </a:p>
        </p:txBody>
      </p:sp>
      <p:sp>
        <p:nvSpPr>
          <p:cNvPr id="7" name="Rectangle 6"/>
          <p:cNvSpPr/>
          <p:nvPr/>
        </p:nvSpPr>
        <p:spPr>
          <a:xfrm>
            <a:off x="228600" y="1428750"/>
            <a:ext cx="8686800" cy="3093154"/>
          </a:xfrm>
          <a:prstGeom prst="rect">
            <a:avLst/>
          </a:prstGeom>
        </p:spPr>
        <p:txBody>
          <a:bodyPr wrap="square">
            <a:spAutoFit/>
          </a:bodyPr>
          <a:lstStyle/>
          <a:p>
            <a:pPr marL="457200" indent="-457200">
              <a:spcBef>
                <a:spcPts val="0"/>
              </a:spcBef>
              <a:spcAft>
                <a:spcPts val="1200"/>
              </a:spcAft>
              <a:buSzPct val="150000"/>
              <a:buBlip>
                <a:blip r:embed="rId3"/>
              </a:buBlip>
            </a:pPr>
            <a:r>
              <a:rPr lang="en-US" sz="2400" b="1" dirty="0">
                <a:latin typeface="+mj-lt"/>
                <a:cs typeface="Arial" panose="020B0604020202020204" pitchFamily="34" charset="0"/>
              </a:rPr>
              <a:t>The Fourth Regional Plan-</a:t>
            </a:r>
          </a:p>
          <a:p>
            <a:pPr marL="742950" lvl="2" indent="-285750">
              <a:buFont typeface="Courier New" panose="02070309020205020404" pitchFamily="49" charset="0"/>
              <a:buChar char="o"/>
            </a:pPr>
            <a:r>
              <a:rPr lang="en-US" sz="2200" dirty="0"/>
              <a:t>Increasing economic opportunity</a:t>
            </a:r>
          </a:p>
          <a:p>
            <a:pPr marL="742950" lvl="2" indent="-285750">
              <a:buFont typeface="Courier New" panose="02070309020205020404" pitchFamily="49" charset="0"/>
              <a:buChar char="o"/>
            </a:pPr>
            <a:r>
              <a:rPr lang="en-US" sz="2200" dirty="0"/>
              <a:t>Addressing displacement</a:t>
            </a:r>
          </a:p>
          <a:p>
            <a:pPr marL="742950" lvl="2" indent="-285750">
              <a:buFont typeface="Courier New" panose="02070309020205020404" pitchFamily="49" charset="0"/>
              <a:buChar char="o"/>
            </a:pPr>
            <a:r>
              <a:rPr lang="en-US" sz="2200" dirty="0"/>
              <a:t>Improving mobility</a:t>
            </a:r>
          </a:p>
          <a:p>
            <a:pPr marL="742950" lvl="2" indent="-285750">
              <a:spcAft>
                <a:spcPts val="600"/>
              </a:spcAft>
              <a:buFont typeface="Courier New" panose="02070309020205020404" pitchFamily="49" charset="0"/>
              <a:buChar char="o"/>
            </a:pPr>
            <a:r>
              <a:rPr lang="en-US" sz="2200" dirty="0"/>
              <a:t>Adapting to climate change</a:t>
            </a:r>
            <a:endParaRPr lang="en-US" sz="2200" b="1" dirty="0">
              <a:latin typeface="+mj-lt"/>
              <a:cs typeface="Arial" panose="020B0604020202020204" pitchFamily="34" charset="0"/>
            </a:endParaRPr>
          </a:p>
          <a:p>
            <a:pPr marL="457200" indent="-457200">
              <a:spcBef>
                <a:spcPts val="600"/>
              </a:spcBef>
              <a:spcAft>
                <a:spcPts val="1800"/>
              </a:spcAft>
              <a:buSzPct val="150000"/>
              <a:buBlip>
                <a:blip r:embed="rId3"/>
              </a:buBlip>
            </a:pPr>
            <a:r>
              <a:rPr lang="en-US" sz="2400" b="1" dirty="0">
                <a:latin typeface="+mj-lt"/>
                <a:cs typeface="Arial" panose="020B0604020202020204" pitchFamily="34" charset="0"/>
              </a:rPr>
              <a:t>What the Plan looks like in cities &amp; neighborhoods</a:t>
            </a:r>
          </a:p>
          <a:p>
            <a:pPr marL="457200" indent="-457200">
              <a:spcAft>
                <a:spcPts val="1800"/>
              </a:spcAft>
              <a:buSzPct val="150000"/>
              <a:buBlip>
                <a:blip r:embed="rId3"/>
              </a:buBlip>
            </a:pPr>
            <a:r>
              <a:rPr lang="en-US" sz="2400" b="1" dirty="0">
                <a:cs typeface="Arial" panose="020B0604020202020204" pitchFamily="34" charset="0"/>
              </a:rPr>
              <a:t>How can it help places achieve their visions for the future</a:t>
            </a:r>
            <a:endParaRPr lang="en-US" sz="2400" b="1" dirty="0">
              <a:latin typeface="+mj-lt"/>
              <a:cs typeface="Arial" panose="020B0604020202020204" pitchFamily="34" charset="0"/>
            </a:endParaRPr>
          </a:p>
        </p:txBody>
      </p:sp>
      <p:pic>
        <p:nvPicPr>
          <p:cNvPr id="5" name="Picture 4" descr="4RP-Flagship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19800" y="9525"/>
            <a:ext cx="3124199" cy="20807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53721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1E6A3B-4F42-43EA-9758-224271D6491C}"/>
              </a:ext>
            </a:extLst>
          </p:cNvPr>
          <p:cNvSpPr/>
          <p:nvPr/>
        </p:nvSpPr>
        <p:spPr>
          <a:xfrm>
            <a:off x="3939282" y="635374"/>
            <a:ext cx="4698325" cy="1088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Title 1">
            <a:extLst>
              <a:ext uri="{FF2B5EF4-FFF2-40B4-BE49-F238E27FC236}">
                <a16:creationId xmlns:a16="http://schemas.microsoft.com/office/drawing/2014/main" id="{AE4884E6-0EBA-4B44-9419-C080AD670770}"/>
              </a:ext>
            </a:extLst>
          </p:cNvPr>
          <p:cNvSpPr>
            <a:spLocks noGrp="1"/>
          </p:cNvSpPr>
          <p:nvPr>
            <p:ph type="title"/>
          </p:nvPr>
        </p:nvSpPr>
        <p:spPr>
          <a:xfrm>
            <a:off x="843753" y="224460"/>
            <a:ext cx="3011315" cy="1088068"/>
          </a:xfrm>
        </p:spPr>
        <p:txBody>
          <a:bodyPr>
            <a:normAutofit fontScale="90000"/>
          </a:bodyPr>
          <a:lstStyle/>
          <a:p>
            <a:r>
              <a:rPr lang="en-US" dirty="0"/>
              <a:t>Transportation Improvements</a:t>
            </a:r>
          </a:p>
        </p:txBody>
      </p:sp>
      <p:sp>
        <p:nvSpPr>
          <p:cNvPr id="5" name="Content Placeholder 75">
            <a:extLst>
              <a:ext uri="{FF2B5EF4-FFF2-40B4-BE49-F238E27FC236}">
                <a16:creationId xmlns:a16="http://schemas.microsoft.com/office/drawing/2014/main" id="{84C5C12D-6857-4AC1-B38D-941004EC5AFD}"/>
              </a:ext>
            </a:extLst>
          </p:cNvPr>
          <p:cNvSpPr>
            <a:spLocks noGrp="1"/>
          </p:cNvSpPr>
          <p:nvPr>
            <p:ph idx="1"/>
          </p:nvPr>
        </p:nvSpPr>
        <p:spPr>
          <a:xfrm>
            <a:off x="964488" y="1564548"/>
            <a:ext cx="3411633" cy="2425630"/>
          </a:xfrm>
        </p:spPr>
        <p:txBody>
          <a:bodyPr>
            <a:normAutofit/>
          </a:bodyPr>
          <a:lstStyle/>
          <a:p>
            <a:pPr>
              <a:buFont typeface="Wingdings" panose="05000000000000000000" pitchFamily="2" charset="2"/>
              <a:buChar char="§"/>
            </a:pPr>
            <a:r>
              <a:rPr lang="en-US" sz="2100" dirty="0"/>
              <a:t> LIRR Regional Investments:</a:t>
            </a:r>
            <a:endParaRPr lang="en-US" sz="800" dirty="0"/>
          </a:p>
          <a:p>
            <a:pPr marL="0" indent="0">
              <a:buNone/>
            </a:pPr>
            <a:endParaRPr lang="en-US" sz="800" dirty="0"/>
          </a:p>
          <a:p>
            <a:pPr lvl="1">
              <a:buFont typeface="Wingdings" panose="05000000000000000000" pitchFamily="2" charset="2"/>
              <a:buChar char="§"/>
            </a:pPr>
            <a:r>
              <a:rPr lang="en-US" sz="1800" dirty="0"/>
              <a:t>Third Track (Nassau) &amp;           Second Track (Suffolk)</a:t>
            </a:r>
          </a:p>
          <a:p>
            <a:pPr lvl="1">
              <a:buFont typeface="Wingdings" panose="05000000000000000000" pitchFamily="2" charset="2"/>
              <a:buChar char="§"/>
            </a:pPr>
            <a:r>
              <a:rPr lang="en-US" sz="1800" dirty="0"/>
              <a:t>East Side Access</a:t>
            </a:r>
          </a:p>
          <a:p>
            <a:pPr lvl="1">
              <a:buFont typeface="Wingdings" panose="05000000000000000000" pitchFamily="2" charset="2"/>
              <a:buChar char="§"/>
            </a:pPr>
            <a:r>
              <a:rPr lang="en-US" sz="1800" dirty="0"/>
              <a:t>Station Improvements</a:t>
            </a:r>
          </a:p>
          <a:p>
            <a:pPr marL="0" indent="0">
              <a:buNone/>
            </a:pPr>
            <a:endParaRPr lang="en-US" sz="2000" dirty="0">
              <a:latin typeface="+mj-lt"/>
            </a:endParaRPr>
          </a:p>
          <a:p>
            <a:endParaRPr lang="en-US" dirty="0"/>
          </a:p>
        </p:txBody>
      </p:sp>
      <p:pic>
        <p:nvPicPr>
          <p:cNvPr id="6" name="Picture 5" descr="Proposed Mineola Station improvements. Source: amodernli.org">
            <a:extLst>
              <a:ext uri="{FF2B5EF4-FFF2-40B4-BE49-F238E27FC236}">
                <a16:creationId xmlns:a16="http://schemas.microsoft.com/office/drawing/2014/main" id="{7764A078-93C8-4C45-A312-09A4EF9CB7F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4572001" y="276547"/>
            <a:ext cx="2259785" cy="2104369"/>
          </a:xfrm>
          <a:prstGeom prst="rect">
            <a:avLst/>
          </a:prstGeom>
        </p:spPr>
      </p:pic>
      <p:pic>
        <p:nvPicPr>
          <p:cNvPr id="7" name="Picture 6" descr="A group of people posing for the camera&#10;&#10;Description generated with very high confidence">
            <a:extLst>
              <a:ext uri="{FF2B5EF4-FFF2-40B4-BE49-F238E27FC236}">
                <a16:creationId xmlns:a16="http://schemas.microsoft.com/office/drawing/2014/main" id="{05C752F9-098C-4D83-A0CC-33BBBAB759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41355" y="2528088"/>
            <a:ext cx="4174762" cy="1920515"/>
          </a:xfrm>
          <a:prstGeom prst="rect">
            <a:avLst/>
          </a:prstGeom>
        </p:spPr>
      </p:pic>
      <p:pic>
        <p:nvPicPr>
          <p:cNvPr id="8" name="Picture 7" descr="A person standing in front of a building&#10;&#10;Description generated with high confidence">
            <a:extLst>
              <a:ext uri="{FF2B5EF4-FFF2-40B4-BE49-F238E27FC236}">
                <a16:creationId xmlns:a16="http://schemas.microsoft.com/office/drawing/2014/main" id="{9BE87CF2-8210-494A-9AAB-DF6DA15318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94928" y="276547"/>
            <a:ext cx="1721189" cy="2104369"/>
          </a:xfrm>
          <a:prstGeom prst="rect">
            <a:avLst/>
          </a:prstGeom>
        </p:spPr>
      </p:pic>
      <p:pic>
        <p:nvPicPr>
          <p:cNvPr id="10" name="Picture 9">
            <a:extLst>
              <a:ext uri="{FF2B5EF4-FFF2-40B4-BE49-F238E27FC236}">
                <a16:creationId xmlns:a16="http://schemas.microsoft.com/office/drawing/2014/main" id="{4D3BD5EF-FA5D-49E7-AFC3-035F56A69D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787" y="3850024"/>
            <a:ext cx="937341" cy="937341"/>
          </a:xfrm>
          <a:prstGeom prst="rect">
            <a:avLst/>
          </a:prstGeom>
        </p:spPr>
      </p:pic>
      <p:sp>
        <p:nvSpPr>
          <p:cNvPr id="27" name="TextBox 26">
            <a:extLst>
              <a:ext uri="{FF2B5EF4-FFF2-40B4-BE49-F238E27FC236}">
                <a16:creationId xmlns:a16="http://schemas.microsoft.com/office/drawing/2014/main" id="{D99B7893-7073-4DE6-B08F-25718826413D}"/>
              </a:ext>
            </a:extLst>
          </p:cNvPr>
          <p:cNvSpPr txBox="1"/>
          <p:nvPr/>
        </p:nvSpPr>
        <p:spPr>
          <a:xfrm>
            <a:off x="4578958" y="276547"/>
            <a:ext cx="2224988" cy="623248"/>
          </a:xfrm>
          <a:prstGeom prst="rect">
            <a:avLst/>
          </a:prstGeom>
          <a:solidFill>
            <a:srgbClr val="F8F8F8">
              <a:alpha val="58824"/>
            </a:srgbClr>
          </a:solidFill>
        </p:spPr>
        <p:txBody>
          <a:bodyPr wrap="square" lIns="68580" tIns="34290" rIns="68580" bIns="34290" rtlCol="0">
            <a:spAutoFit/>
          </a:bodyPr>
          <a:lstStyle/>
          <a:p>
            <a:pPr algn="r"/>
            <a:r>
              <a:rPr lang="en-US" b="1" dirty="0">
                <a:solidFill>
                  <a:schemeClr val="accent1"/>
                </a:solidFill>
              </a:rPr>
              <a:t>Proposed Mineola </a:t>
            </a:r>
          </a:p>
          <a:p>
            <a:pPr algn="r"/>
            <a:r>
              <a:rPr lang="en-US" b="1" dirty="0">
                <a:solidFill>
                  <a:schemeClr val="accent1"/>
                </a:solidFill>
              </a:rPr>
              <a:t>LIRR Station</a:t>
            </a:r>
          </a:p>
        </p:txBody>
      </p:sp>
      <p:sp>
        <p:nvSpPr>
          <p:cNvPr id="29" name="TextBox 28">
            <a:extLst>
              <a:ext uri="{FF2B5EF4-FFF2-40B4-BE49-F238E27FC236}">
                <a16:creationId xmlns:a16="http://schemas.microsoft.com/office/drawing/2014/main" id="{0E4B69B4-BA56-4642-B22F-BEFEB102D7B1}"/>
              </a:ext>
            </a:extLst>
          </p:cNvPr>
          <p:cNvSpPr txBox="1"/>
          <p:nvPr/>
        </p:nvSpPr>
        <p:spPr>
          <a:xfrm>
            <a:off x="6994928" y="276547"/>
            <a:ext cx="1451697" cy="623248"/>
          </a:xfrm>
          <a:prstGeom prst="rect">
            <a:avLst/>
          </a:prstGeom>
          <a:solidFill>
            <a:srgbClr val="F8F8F8">
              <a:alpha val="58824"/>
            </a:srgbClr>
          </a:solidFill>
        </p:spPr>
        <p:txBody>
          <a:bodyPr wrap="square" lIns="68580" tIns="34290" rIns="68580" bIns="34290" rtlCol="0">
            <a:spAutoFit/>
          </a:bodyPr>
          <a:lstStyle/>
          <a:p>
            <a:pPr algn="r"/>
            <a:r>
              <a:rPr lang="en-US" b="1" dirty="0">
                <a:solidFill>
                  <a:schemeClr val="accent1"/>
                </a:solidFill>
              </a:rPr>
              <a:t>East Side Access</a:t>
            </a:r>
          </a:p>
        </p:txBody>
      </p:sp>
      <p:sp>
        <p:nvSpPr>
          <p:cNvPr id="31" name="TextBox 30">
            <a:extLst>
              <a:ext uri="{FF2B5EF4-FFF2-40B4-BE49-F238E27FC236}">
                <a16:creationId xmlns:a16="http://schemas.microsoft.com/office/drawing/2014/main" id="{9FB80398-4875-478D-8086-512CE95D1A33}"/>
              </a:ext>
            </a:extLst>
          </p:cNvPr>
          <p:cNvSpPr txBox="1"/>
          <p:nvPr/>
        </p:nvSpPr>
        <p:spPr>
          <a:xfrm>
            <a:off x="5405097" y="2497368"/>
            <a:ext cx="2485607" cy="623248"/>
          </a:xfrm>
          <a:prstGeom prst="rect">
            <a:avLst/>
          </a:prstGeom>
          <a:solidFill>
            <a:srgbClr val="F8F8F8">
              <a:alpha val="58824"/>
            </a:srgbClr>
          </a:solidFill>
        </p:spPr>
        <p:txBody>
          <a:bodyPr wrap="square" lIns="68580" tIns="34290" rIns="68580" bIns="34290" rtlCol="0">
            <a:spAutoFit/>
          </a:bodyPr>
          <a:lstStyle/>
          <a:p>
            <a:pPr algn="r"/>
            <a:r>
              <a:rPr lang="en-US" b="1" dirty="0">
                <a:solidFill>
                  <a:schemeClr val="accent1"/>
                </a:solidFill>
              </a:rPr>
              <a:t>Advancing Third &amp; Second Track</a:t>
            </a:r>
          </a:p>
        </p:txBody>
      </p:sp>
      <p:pic>
        <p:nvPicPr>
          <p:cNvPr id="14" name="Graphic 13" descr="Marker">
            <a:extLst>
              <a:ext uri="{FF2B5EF4-FFF2-40B4-BE49-F238E27FC236}">
                <a16:creationId xmlns:a16="http://schemas.microsoft.com/office/drawing/2014/main" id="{7FA499A5-837D-1C49-9452-43DDFEC227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41355" y="283961"/>
            <a:ext cx="469921" cy="469921"/>
          </a:xfrm>
          <a:prstGeom prst="rect">
            <a:avLst/>
          </a:prstGeom>
        </p:spPr>
      </p:pic>
      <p:pic>
        <p:nvPicPr>
          <p:cNvPr id="15" name="Graphic 14" descr="Marker">
            <a:extLst>
              <a:ext uri="{FF2B5EF4-FFF2-40B4-BE49-F238E27FC236}">
                <a16:creationId xmlns:a16="http://schemas.microsoft.com/office/drawing/2014/main" id="{DEB48C10-48B2-6F42-817F-98E16AD12D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7666" y="266745"/>
            <a:ext cx="469921" cy="469921"/>
          </a:xfrm>
          <a:prstGeom prst="rect">
            <a:avLst/>
          </a:prstGeom>
        </p:spPr>
      </p:pic>
    </p:spTree>
    <p:extLst>
      <p:ext uri="{BB962C8B-B14F-4D97-AF65-F5344CB8AC3E}">
        <p14:creationId xmlns:p14="http://schemas.microsoft.com/office/powerpoint/2010/main" val="48962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7385EF-1250-406D-B5AE-335853A33BF5}"/>
              </a:ext>
            </a:extLst>
          </p:cNvPr>
          <p:cNvSpPr/>
          <p:nvPr/>
        </p:nvSpPr>
        <p:spPr>
          <a:xfrm>
            <a:off x="299769" y="342901"/>
            <a:ext cx="8604745" cy="4064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a16="http://schemas.microsoft.com/office/drawing/2014/main" id="{7722760B-8AB1-4679-BFCB-B6C5B073F813}"/>
              </a:ext>
            </a:extLst>
          </p:cNvPr>
          <p:cNvSpPr>
            <a:spLocks noGrp="1"/>
          </p:cNvSpPr>
          <p:nvPr>
            <p:ph type="title"/>
          </p:nvPr>
        </p:nvSpPr>
        <p:spPr>
          <a:xfrm>
            <a:off x="851736" y="223780"/>
            <a:ext cx="3011315" cy="1088068"/>
          </a:xfrm>
        </p:spPr>
        <p:txBody>
          <a:bodyPr>
            <a:noAutofit/>
          </a:bodyPr>
          <a:lstStyle/>
          <a:p>
            <a:r>
              <a:rPr lang="en-US" dirty="0"/>
              <a:t>Transportation Improvements</a:t>
            </a:r>
          </a:p>
        </p:txBody>
      </p:sp>
      <p:pic>
        <p:nvPicPr>
          <p:cNvPr id="21" name="Content Placeholder 9" descr="NICE Flexi Bus. Photo Credit: NICE Bus">
            <a:extLst>
              <a:ext uri="{FF2B5EF4-FFF2-40B4-BE49-F238E27FC236}">
                <a16:creationId xmlns:a16="http://schemas.microsoft.com/office/drawing/2014/main" id="{0B3DFF53-80BE-4BDC-8D93-A2AC5F2521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9009" y="2500687"/>
            <a:ext cx="3151253" cy="1958186"/>
          </a:xfrm>
          <a:prstGeom prst="rect">
            <a:avLst/>
          </a:prstGeom>
        </p:spPr>
      </p:pic>
      <p:pic>
        <p:nvPicPr>
          <p:cNvPr id="22" name="Picture 21" descr="NICE Articulated Bus. Source: Alphonso Castillo? Newsday">
            <a:extLst>
              <a:ext uri="{FF2B5EF4-FFF2-40B4-BE49-F238E27FC236}">
                <a16:creationId xmlns:a16="http://schemas.microsoft.com/office/drawing/2014/main" id="{78321C66-9F85-488C-A312-E2825B270F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3314" y="337122"/>
            <a:ext cx="3222644" cy="1812737"/>
          </a:xfrm>
          <a:prstGeom prst="rect">
            <a:avLst/>
          </a:prstGeom>
        </p:spPr>
      </p:pic>
      <p:sp>
        <p:nvSpPr>
          <p:cNvPr id="23" name="TextBox 22">
            <a:extLst>
              <a:ext uri="{FF2B5EF4-FFF2-40B4-BE49-F238E27FC236}">
                <a16:creationId xmlns:a16="http://schemas.microsoft.com/office/drawing/2014/main" id="{547570D0-0956-4795-BAD6-1FBF6C73E7E3}"/>
              </a:ext>
            </a:extLst>
          </p:cNvPr>
          <p:cNvSpPr txBox="1"/>
          <p:nvPr/>
        </p:nvSpPr>
        <p:spPr>
          <a:xfrm>
            <a:off x="5433313" y="357525"/>
            <a:ext cx="1743755" cy="623248"/>
          </a:xfrm>
          <a:prstGeom prst="rect">
            <a:avLst/>
          </a:prstGeom>
          <a:noFill/>
        </p:spPr>
        <p:txBody>
          <a:bodyPr wrap="square" lIns="68580" tIns="34290" rIns="68580" bIns="34290" rtlCol="0">
            <a:spAutoFit/>
          </a:bodyPr>
          <a:lstStyle/>
          <a:p>
            <a:pPr algn="ctr"/>
            <a:r>
              <a:rPr lang="en-US" b="1" dirty="0">
                <a:solidFill>
                  <a:schemeClr val="accent1"/>
                </a:solidFill>
              </a:rPr>
              <a:t>Articulated NICE Bus</a:t>
            </a:r>
          </a:p>
        </p:txBody>
      </p:sp>
      <p:sp>
        <p:nvSpPr>
          <p:cNvPr id="24" name="TextBox 23">
            <a:extLst>
              <a:ext uri="{FF2B5EF4-FFF2-40B4-BE49-F238E27FC236}">
                <a16:creationId xmlns:a16="http://schemas.microsoft.com/office/drawing/2014/main" id="{11049D36-28B9-420D-8B38-DF56EEF569A5}"/>
              </a:ext>
            </a:extLst>
          </p:cNvPr>
          <p:cNvSpPr txBox="1"/>
          <p:nvPr/>
        </p:nvSpPr>
        <p:spPr>
          <a:xfrm>
            <a:off x="6876507" y="4168437"/>
            <a:ext cx="1743755" cy="346249"/>
          </a:xfrm>
          <a:prstGeom prst="rect">
            <a:avLst/>
          </a:prstGeom>
          <a:solidFill>
            <a:srgbClr val="F8F8F8">
              <a:alpha val="27059"/>
            </a:srgbClr>
          </a:solidFill>
        </p:spPr>
        <p:txBody>
          <a:bodyPr wrap="square" lIns="68580" tIns="34290" rIns="68580" bIns="34290" rtlCol="0">
            <a:spAutoFit/>
          </a:bodyPr>
          <a:lstStyle/>
          <a:p>
            <a:pPr algn="ctr"/>
            <a:r>
              <a:rPr lang="en-US" b="1" dirty="0">
                <a:solidFill>
                  <a:schemeClr val="accent1"/>
                </a:solidFill>
              </a:rPr>
              <a:t>Flexi NICE Bus</a:t>
            </a:r>
          </a:p>
        </p:txBody>
      </p:sp>
      <p:sp>
        <p:nvSpPr>
          <p:cNvPr id="35" name="Content Placeholder 14">
            <a:extLst>
              <a:ext uri="{FF2B5EF4-FFF2-40B4-BE49-F238E27FC236}">
                <a16:creationId xmlns:a16="http://schemas.microsoft.com/office/drawing/2014/main" id="{B14FC543-EBA4-4FB1-9B5C-4D7C99E9BA4F}"/>
              </a:ext>
            </a:extLst>
          </p:cNvPr>
          <p:cNvSpPr txBox="1">
            <a:spLocks/>
          </p:cNvSpPr>
          <p:nvPr/>
        </p:nvSpPr>
        <p:spPr>
          <a:xfrm>
            <a:off x="1002692" y="1525970"/>
            <a:ext cx="4146369" cy="2530778"/>
          </a:xfrm>
          <a:prstGeom prst="rect">
            <a:avLst/>
          </a:prstGeom>
        </p:spPr>
        <p:txBody>
          <a:bodyPr vert="horz" lIns="0" tIns="34290" rIns="0" bIns="3429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2100" dirty="0">
                <a:solidFill>
                  <a:schemeClr val="tx1">
                    <a:lumMod val="65000"/>
                    <a:lumOff val="35000"/>
                  </a:schemeClr>
                </a:solidFill>
              </a:rPr>
              <a:t>New NICE Bus Initiatives</a:t>
            </a:r>
            <a:endParaRPr lang="en-US" sz="1200" dirty="0">
              <a:solidFill>
                <a:schemeClr val="tx1">
                  <a:lumMod val="65000"/>
                  <a:lumOff val="35000"/>
                </a:schemeClr>
              </a:solidFill>
            </a:endParaRPr>
          </a:p>
          <a:p>
            <a:pPr marL="0" indent="0">
              <a:buNone/>
            </a:pPr>
            <a:endParaRPr lang="en-US" sz="800" dirty="0">
              <a:solidFill>
                <a:schemeClr val="tx1">
                  <a:lumMod val="65000"/>
                  <a:lumOff val="35000"/>
                </a:schemeClr>
              </a:solidFill>
            </a:endParaRPr>
          </a:p>
          <a:p>
            <a:pPr lvl="1">
              <a:buFont typeface="Wingdings" panose="05000000000000000000" pitchFamily="2" charset="2"/>
              <a:buChar char="§"/>
            </a:pPr>
            <a:r>
              <a:rPr lang="en-US" dirty="0">
                <a:solidFill>
                  <a:schemeClr val="tx1">
                    <a:lumMod val="65000"/>
                    <a:lumOff val="35000"/>
                  </a:schemeClr>
                </a:solidFill>
              </a:rPr>
              <a:t>“LINK” app-based, demand responsive pilot service</a:t>
            </a:r>
          </a:p>
          <a:p>
            <a:pPr lvl="1">
              <a:buFont typeface="Wingdings" panose="05000000000000000000" pitchFamily="2" charset="2"/>
              <a:buChar char="§"/>
            </a:pPr>
            <a:r>
              <a:rPr lang="en-US" dirty="0">
                <a:solidFill>
                  <a:schemeClr val="tx1">
                    <a:lumMod val="65000"/>
                    <a:lumOff val="35000"/>
                  </a:schemeClr>
                </a:solidFill>
              </a:rPr>
              <a:t>Reorganization of bus stops</a:t>
            </a:r>
          </a:p>
          <a:p>
            <a:pPr lvl="1">
              <a:buFont typeface="Wingdings" panose="05000000000000000000" pitchFamily="2" charset="2"/>
              <a:buChar char="§"/>
            </a:pPr>
            <a:r>
              <a:rPr lang="en-US" dirty="0">
                <a:solidFill>
                  <a:schemeClr val="tx1">
                    <a:lumMod val="65000"/>
                    <a:lumOff val="35000"/>
                  </a:schemeClr>
                </a:solidFill>
              </a:rPr>
              <a:t>Right-sizing the bus fleet</a:t>
            </a:r>
          </a:p>
          <a:p>
            <a:pPr lvl="1">
              <a:buFont typeface="Wingdings" panose="05000000000000000000" pitchFamily="2" charset="2"/>
              <a:buChar char="§"/>
            </a:pPr>
            <a:r>
              <a:rPr lang="en-US" dirty="0">
                <a:solidFill>
                  <a:schemeClr val="tx1">
                    <a:lumMod val="65000"/>
                    <a:lumOff val="35000"/>
                  </a:schemeClr>
                </a:solidFill>
              </a:rPr>
              <a:t>Increasing frequency of service</a:t>
            </a:r>
          </a:p>
        </p:txBody>
      </p:sp>
      <p:cxnSp>
        <p:nvCxnSpPr>
          <p:cNvPr id="4" name="Straight Connector 3">
            <a:extLst>
              <a:ext uri="{FF2B5EF4-FFF2-40B4-BE49-F238E27FC236}">
                <a16:creationId xmlns:a16="http://schemas.microsoft.com/office/drawing/2014/main" id="{A16CA390-48B1-4312-9771-15CB55883DAD}"/>
              </a:ext>
            </a:extLst>
          </p:cNvPr>
          <p:cNvCxnSpPr>
            <a:cxnSpLocks/>
          </p:cNvCxnSpPr>
          <p:nvPr/>
        </p:nvCxnSpPr>
        <p:spPr>
          <a:xfrm>
            <a:off x="895142" y="1303166"/>
            <a:ext cx="3237476"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A1EDFF59-8085-144D-9BB8-B11F6C9BAA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87" y="3850024"/>
            <a:ext cx="937341" cy="937341"/>
          </a:xfrm>
          <a:prstGeom prst="rect">
            <a:avLst/>
          </a:prstGeom>
        </p:spPr>
      </p:pic>
    </p:spTree>
    <p:extLst>
      <p:ext uri="{BB962C8B-B14F-4D97-AF65-F5344CB8AC3E}">
        <p14:creationId xmlns:p14="http://schemas.microsoft.com/office/powerpoint/2010/main" val="261257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1" name="Rectangle 78">
            <a:extLst>
              <a:ext uri="{FF2B5EF4-FFF2-40B4-BE49-F238E27FC236}">
                <a16:creationId xmlns:a16="http://schemas.microsoft.com/office/drawing/2014/main" id="{2EB56A1A-8685-45C8-A64C-D5045ACB42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4750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2" name="Rectangle 80">
            <a:extLst>
              <a:ext uri="{FF2B5EF4-FFF2-40B4-BE49-F238E27FC236}">
                <a16:creationId xmlns:a16="http://schemas.microsoft.com/office/drawing/2014/main" id="{88302865-9184-47F8-9D42-09980A3E5D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82">
            <a:extLst>
              <a:ext uri="{FF2B5EF4-FFF2-40B4-BE49-F238E27FC236}">
                <a16:creationId xmlns:a16="http://schemas.microsoft.com/office/drawing/2014/main" id="{5DD14EB9-7D82-468B-B45D-876BE90A5E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84">
            <a:extLst>
              <a:ext uri="{FF2B5EF4-FFF2-40B4-BE49-F238E27FC236}">
                <a16:creationId xmlns:a16="http://schemas.microsoft.com/office/drawing/2014/main" id="{D6E0AD8B-255F-4090-B0E4-668B3F32FCD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64253" y="1564277"/>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6" name="Rectangle 86">
            <a:extLst>
              <a:ext uri="{FF2B5EF4-FFF2-40B4-BE49-F238E27FC236}">
                <a16:creationId xmlns:a16="http://schemas.microsoft.com/office/drawing/2014/main" id="{79DF55E6-8C71-4381-81E4-31D3EBC96D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397" y="467384"/>
            <a:ext cx="1835361" cy="1296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7" name="Rectangle 88">
            <a:extLst>
              <a:ext uri="{FF2B5EF4-FFF2-40B4-BE49-F238E27FC236}">
                <a16:creationId xmlns:a16="http://schemas.microsoft.com/office/drawing/2014/main" id="{19DE44C1-A00E-40B3-B723-D1199BD4E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1" y="2782179"/>
            <a:ext cx="2744945" cy="148010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a16="http://schemas.microsoft.com/office/drawing/2014/main" id="{7722760B-8AB1-4679-BFCB-B6C5B073F813}"/>
              </a:ext>
            </a:extLst>
          </p:cNvPr>
          <p:cNvSpPr>
            <a:spLocks noGrp="1"/>
          </p:cNvSpPr>
          <p:nvPr>
            <p:ph type="title"/>
          </p:nvPr>
        </p:nvSpPr>
        <p:spPr>
          <a:xfrm>
            <a:off x="5650992" y="476210"/>
            <a:ext cx="3011315" cy="1088068"/>
          </a:xfrm>
        </p:spPr>
        <p:txBody>
          <a:bodyPr>
            <a:normAutofit fontScale="90000"/>
          </a:bodyPr>
          <a:lstStyle/>
          <a:p>
            <a:r>
              <a:rPr lang="en-US" dirty="0"/>
              <a:t>Access to Green Space</a:t>
            </a:r>
          </a:p>
        </p:txBody>
      </p:sp>
      <p:sp>
        <p:nvSpPr>
          <p:cNvPr id="98" name="Content Placeholder 75">
            <a:extLst>
              <a:ext uri="{FF2B5EF4-FFF2-40B4-BE49-F238E27FC236}">
                <a16:creationId xmlns:a16="http://schemas.microsoft.com/office/drawing/2014/main" id="{7634894F-6B9A-4C99-8431-59BF02519064}"/>
              </a:ext>
            </a:extLst>
          </p:cNvPr>
          <p:cNvSpPr>
            <a:spLocks noGrp="1"/>
          </p:cNvSpPr>
          <p:nvPr>
            <p:ph idx="1"/>
          </p:nvPr>
        </p:nvSpPr>
        <p:spPr>
          <a:xfrm>
            <a:off x="5673262" y="1809047"/>
            <a:ext cx="3242139" cy="2251465"/>
          </a:xfrm>
        </p:spPr>
        <p:txBody>
          <a:bodyPr>
            <a:normAutofit fontScale="92500" lnSpcReduction="20000"/>
          </a:bodyPr>
          <a:lstStyle/>
          <a:p>
            <a:pPr>
              <a:buFont typeface="Wingdings" panose="05000000000000000000" pitchFamily="2" charset="2"/>
              <a:buChar char="§"/>
            </a:pPr>
            <a:r>
              <a:rPr lang="en-US" sz="2100" dirty="0">
                <a:solidFill>
                  <a:schemeClr val="tx1">
                    <a:lumMod val="65000"/>
                    <a:lumOff val="35000"/>
                  </a:schemeClr>
                </a:solidFill>
                <a:latin typeface="+mj-lt"/>
              </a:rPr>
              <a:t>Historic LI Motor Parkway Trail</a:t>
            </a:r>
            <a:endParaRPr lang="en-US" sz="1200" dirty="0">
              <a:solidFill>
                <a:schemeClr val="tx1">
                  <a:lumMod val="65000"/>
                  <a:lumOff val="35000"/>
                </a:schemeClr>
              </a:solidFill>
              <a:latin typeface="+mj-lt"/>
            </a:endParaRPr>
          </a:p>
          <a:p>
            <a:pPr marL="0" indent="0">
              <a:buNone/>
            </a:pPr>
            <a:endParaRPr lang="en-US" sz="800" dirty="0">
              <a:solidFill>
                <a:schemeClr val="tx1">
                  <a:lumMod val="65000"/>
                  <a:lumOff val="35000"/>
                </a:schemeClr>
              </a:solidFill>
            </a:endParaRPr>
          </a:p>
          <a:p>
            <a:pPr lvl="1">
              <a:buFont typeface="Wingdings" panose="05000000000000000000" pitchFamily="2" charset="2"/>
              <a:buChar char="§"/>
            </a:pPr>
            <a:r>
              <a:rPr lang="en-US" sz="1800" dirty="0">
                <a:solidFill>
                  <a:schemeClr val="tx1">
                    <a:lumMod val="65000"/>
                    <a:lumOff val="35000"/>
                  </a:schemeClr>
                </a:solidFill>
                <a:latin typeface="+mj-lt"/>
              </a:rPr>
              <a:t>Multi-use trail across Nassau County</a:t>
            </a:r>
          </a:p>
          <a:p>
            <a:pPr lvl="1">
              <a:buFont typeface="Wingdings" panose="05000000000000000000" pitchFamily="2" charset="2"/>
              <a:buChar char="§"/>
            </a:pPr>
            <a:r>
              <a:rPr lang="en-US" sz="1800" dirty="0">
                <a:solidFill>
                  <a:schemeClr val="tx1">
                    <a:lumMod val="65000"/>
                    <a:lumOff val="35000"/>
                  </a:schemeClr>
                </a:solidFill>
                <a:latin typeface="+mj-lt"/>
              </a:rPr>
              <a:t>Connects to other trails &amp; parks</a:t>
            </a:r>
          </a:p>
          <a:p>
            <a:pPr lvl="1">
              <a:buFont typeface="Wingdings" panose="05000000000000000000" pitchFamily="2" charset="2"/>
              <a:buChar char="§"/>
            </a:pPr>
            <a:r>
              <a:rPr lang="en-US" sz="1800" dirty="0">
                <a:solidFill>
                  <a:schemeClr val="tx1">
                    <a:lumMod val="65000"/>
                    <a:lumOff val="35000"/>
                  </a:schemeClr>
                </a:solidFill>
                <a:latin typeface="+mj-lt"/>
              </a:rPr>
              <a:t>Supports additional recreational opportunities</a:t>
            </a:r>
          </a:p>
          <a:p>
            <a:endParaRPr lang="en-US" dirty="0">
              <a:solidFill>
                <a:schemeClr val="tx1">
                  <a:lumMod val="65000"/>
                  <a:lumOff val="35000"/>
                </a:schemeClr>
              </a:solidFill>
            </a:endParaRPr>
          </a:p>
        </p:txBody>
      </p:sp>
      <p:sp>
        <p:nvSpPr>
          <p:cNvPr id="5" name="Rectangle 4">
            <a:extLst>
              <a:ext uri="{FF2B5EF4-FFF2-40B4-BE49-F238E27FC236}">
                <a16:creationId xmlns:a16="http://schemas.microsoft.com/office/drawing/2014/main" id="{F4C77188-74C8-4922-A1B8-F27FBA5123C2}"/>
              </a:ext>
            </a:extLst>
          </p:cNvPr>
          <p:cNvSpPr/>
          <p:nvPr/>
        </p:nvSpPr>
        <p:spPr>
          <a:xfrm>
            <a:off x="674914" y="76201"/>
            <a:ext cx="4865906" cy="4624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6" name="Picture 25">
            <a:extLst>
              <a:ext uri="{FF2B5EF4-FFF2-40B4-BE49-F238E27FC236}">
                <a16:creationId xmlns:a16="http://schemas.microsoft.com/office/drawing/2014/main" id="{829410F9-10CF-4BC6-BC56-11188CFB4D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0"/>
          <a:stretch/>
        </p:blipFill>
        <p:spPr>
          <a:xfrm>
            <a:off x="420266" y="171844"/>
            <a:ext cx="4990851" cy="2267435"/>
          </a:xfrm>
          <a:prstGeom prst="rect">
            <a:avLst/>
          </a:prstGeom>
        </p:spPr>
      </p:pic>
      <p:pic>
        <p:nvPicPr>
          <p:cNvPr id="28" name="Picture 27" descr="A close up of a map&#10;&#10;Description generated with high confidence">
            <a:extLst>
              <a:ext uri="{FF2B5EF4-FFF2-40B4-BE49-F238E27FC236}">
                <a16:creationId xmlns:a16="http://schemas.microsoft.com/office/drawing/2014/main" id="{28FB9898-6836-4AE8-BD62-46E675FB39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1482" y="2583059"/>
            <a:ext cx="4967131" cy="1994864"/>
          </a:xfrm>
          <a:prstGeom prst="rect">
            <a:avLst/>
          </a:prstGeom>
        </p:spPr>
      </p:pic>
      <p:sp>
        <p:nvSpPr>
          <p:cNvPr id="29" name="TextBox 28">
            <a:extLst>
              <a:ext uri="{FF2B5EF4-FFF2-40B4-BE49-F238E27FC236}">
                <a16:creationId xmlns:a16="http://schemas.microsoft.com/office/drawing/2014/main" id="{8E3A057E-74C6-4856-A493-723FDBBBE173}"/>
              </a:ext>
            </a:extLst>
          </p:cNvPr>
          <p:cNvSpPr txBox="1"/>
          <p:nvPr/>
        </p:nvSpPr>
        <p:spPr>
          <a:xfrm>
            <a:off x="420266" y="190385"/>
            <a:ext cx="2018134" cy="346249"/>
          </a:xfrm>
          <a:prstGeom prst="rect">
            <a:avLst/>
          </a:prstGeom>
          <a:solidFill>
            <a:srgbClr val="F8F8F8">
              <a:alpha val="27059"/>
            </a:srgbClr>
          </a:solidFill>
        </p:spPr>
        <p:txBody>
          <a:bodyPr wrap="square" lIns="68580" tIns="34290" rIns="68580" bIns="34290" rtlCol="0">
            <a:spAutoFit/>
          </a:bodyPr>
          <a:lstStyle/>
          <a:p>
            <a:pPr algn="r"/>
            <a:r>
              <a:rPr lang="en-US" b="1" dirty="0">
                <a:solidFill>
                  <a:schemeClr val="accent1"/>
                </a:solidFill>
              </a:rPr>
              <a:t>New trail segment</a:t>
            </a:r>
          </a:p>
        </p:txBody>
      </p:sp>
      <p:sp>
        <p:nvSpPr>
          <p:cNvPr id="31" name="TextBox 30">
            <a:extLst>
              <a:ext uri="{FF2B5EF4-FFF2-40B4-BE49-F238E27FC236}">
                <a16:creationId xmlns:a16="http://schemas.microsoft.com/office/drawing/2014/main" id="{0966624A-4DF8-46CB-B2F3-4EA6422FF72F}"/>
              </a:ext>
            </a:extLst>
          </p:cNvPr>
          <p:cNvSpPr txBox="1"/>
          <p:nvPr/>
        </p:nvSpPr>
        <p:spPr>
          <a:xfrm>
            <a:off x="3349397" y="4212915"/>
            <a:ext cx="2066685" cy="346249"/>
          </a:xfrm>
          <a:prstGeom prst="rect">
            <a:avLst/>
          </a:prstGeom>
          <a:solidFill>
            <a:srgbClr val="F8F8F8">
              <a:alpha val="27059"/>
            </a:srgbClr>
          </a:solidFill>
        </p:spPr>
        <p:txBody>
          <a:bodyPr wrap="square" lIns="68580" tIns="34290" rIns="68580" bIns="34290" rtlCol="0">
            <a:spAutoFit/>
          </a:bodyPr>
          <a:lstStyle/>
          <a:p>
            <a:pPr algn="r"/>
            <a:r>
              <a:rPr lang="en-US" b="1" dirty="0">
                <a:solidFill>
                  <a:schemeClr val="accent1"/>
                </a:solidFill>
              </a:rPr>
              <a:t>Proposed Trail Map</a:t>
            </a:r>
          </a:p>
        </p:txBody>
      </p:sp>
      <p:pic>
        <p:nvPicPr>
          <p:cNvPr id="16" name="Content Placeholder 7" descr="Deciduous tree">
            <a:extLst>
              <a:ext uri="{FF2B5EF4-FFF2-40B4-BE49-F238E27FC236}">
                <a16:creationId xmlns:a16="http://schemas.microsoft.com/office/drawing/2014/main" id="{B01D7778-F232-DE4E-93DC-1BC4D6B605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67421" y="5036159"/>
            <a:ext cx="1364641" cy="1364641"/>
          </a:xfrm>
          <a:prstGeom prst="rect">
            <a:avLst/>
          </a:prstGeom>
        </p:spPr>
      </p:pic>
      <p:pic>
        <p:nvPicPr>
          <p:cNvPr id="17" name="Content Placeholder 7" descr="Deciduous tree">
            <a:extLst>
              <a:ext uri="{FF2B5EF4-FFF2-40B4-BE49-F238E27FC236}">
                <a16:creationId xmlns:a16="http://schemas.microsoft.com/office/drawing/2014/main" id="{2134C3AF-C67C-FF44-9F6F-18C7291B52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9821" y="5188559"/>
            <a:ext cx="1364641" cy="1364641"/>
          </a:xfrm>
          <a:prstGeom prst="rect">
            <a:avLst/>
          </a:prstGeom>
        </p:spPr>
      </p:pic>
      <p:pic>
        <p:nvPicPr>
          <p:cNvPr id="18" name="Content Placeholder 7" descr="Deciduous tree">
            <a:extLst>
              <a:ext uri="{FF2B5EF4-FFF2-40B4-BE49-F238E27FC236}">
                <a16:creationId xmlns:a16="http://schemas.microsoft.com/office/drawing/2014/main" id="{AC6C91C4-1A06-CE42-BDD1-4073B7EF84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72221" y="5340959"/>
            <a:ext cx="1364641" cy="1364641"/>
          </a:xfrm>
          <a:prstGeom prst="rect">
            <a:avLst/>
          </a:prstGeom>
        </p:spPr>
      </p:pic>
      <p:pic>
        <p:nvPicPr>
          <p:cNvPr id="19" name="Content Placeholder 7" descr="Deciduous tree">
            <a:extLst>
              <a:ext uri="{FF2B5EF4-FFF2-40B4-BE49-F238E27FC236}">
                <a16:creationId xmlns:a16="http://schemas.microsoft.com/office/drawing/2014/main" id="{BA10013C-4226-5440-8A58-55D184F556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24621" y="5493359"/>
            <a:ext cx="1364641" cy="1364641"/>
          </a:xfrm>
          <a:prstGeom prst="rect">
            <a:avLst/>
          </a:prstGeom>
        </p:spPr>
      </p:pic>
      <p:pic>
        <p:nvPicPr>
          <p:cNvPr id="20" name="Content Placeholder 7" descr="Deciduous tree">
            <a:extLst>
              <a:ext uri="{FF2B5EF4-FFF2-40B4-BE49-F238E27FC236}">
                <a16:creationId xmlns:a16="http://schemas.microsoft.com/office/drawing/2014/main" id="{C4759114-46EB-FE45-BB25-5664A29532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77021" y="5645759"/>
            <a:ext cx="1364641" cy="1364641"/>
          </a:xfrm>
          <a:prstGeom prst="rect">
            <a:avLst/>
          </a:prstGeom>
        </p:spPr>
      </p:pic>
    </p:spTree>
    <p:extLst>
      <p:ext uri="{BB962C8B-B14F-4D97-AF65-F5344CB8AC3E}">
        <p14:creationId xmlns:p14="http://schemas.microsoft.com/office/powerpoint/2010/main" val="171907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1" name="Rectangle 78">
            <a:extLst>
              <a:ext uri="{FF2B5EF4-FFF2-40B4-BE49-F238E27FC236}">
                <a16:creationId xmlns:a16="http://schemas.microsoft.com/office/drawing/2014/main" id="{2EB56A1A-8685-45C8-A64C-D5045ACB42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4750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2" name="Rectangle 80">
            <a:extLst>
              <a:ext uri="{FF2B5EF4-FFF2-40B4-BE49-F238E27FC236}">
                <a16:creationId xmlns:a16="http://schemas.microsoft.com/office/drawing/2014/main" id="{88302865-9184-47F8-9D42-09980A3E5D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82">
            <a:extLst>
              <a:ext uri="{FF2B5EF4-FFF2-40B4-BE49-F238E27FC236}">
                <a16:creationId xmlns:a16="http://schemas.microsoft.com/office/drawing/2014/main" id="{5DD14EB9-7D82-468B-B45D-876BE90A5E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84">
            <a:extLst>
              <a:ext uri="{FF2B5EF4-FFF2-40B4-BE49-F238E27FC236}">
                <a16:creationId xmlns:a16="http://schemas.microsoft.com/office/drawing/2014/main" id="{D6E0AD8B-255F-4090-B0E4-668B3F32FCD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64253" y="1564277"/>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6" name="Rectangle 86">
            <a:extLst>
              <a:ext uri="{FF2B5EF4-FFF2-40B4-BE49-F238E27FC236}">
                <a16:creationId xmlns:a16="http://schemas.microsoft.com/office/drawing/2014/main" id="{79DF55E6-8C71-4381-81E4-31D3EBC96D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397" y="467384"/>
            <a:ext cx="1835361" cy="1296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7" name="Rectangle 88">
            <a:extLst>
              <a:ext uri="{FF2B5EF4-FFF2-40B4-BE49-F238E27FC236}">
                <a16:creationId xmlns:a16="http://schemas.microsoft.com/office/drawing/2014/main" id="{19DE44C1-A00E-40B3-B723-D1199BD4E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1" y="2782179"/>
            <a:ext cx="2744945" cy="148010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a16="http://schemas.microsoft.com/office/drawing/2014/main" id="{7722760B-8AB1-4679-BFCB-B6C5B073F813}"/>
              </a:ext>
            </a:extLst>
          </p:cNvPr>
          <p:cNvSpPr>
            <a:spLocks noGrp="1"/>
          </p:cNvSpPr>
          <p:nvPr>
            <p:ph type="title"/>
          </p:nvPr>
        </p:nvSpPr>
        <p:spPr>
          <a:xfrm>
            <a:off x="5650992" y="476210"/>
            <a:ext cx="3011315" cy="1088068"/>
          </a:xfrm>
        </p:spPr>
        <p:txBody>
          <a:bodyPr>
            <a:normAutofit fontScale="90000"/>
          </a:bodyPr>
          <a:lstStyle/>
          <a:p>
            <a:r>
              <a:rPr lang="en-US" dirty="0"/>
              <a:t>Access to Green Space</a:t>
            </a:r>
          </a:p>
        </p:txBody>
      </p:sp>
      <p:sp>
        <p:nvSpPr>
          <p:cNvPr id="98" name="Content Placeholder 75">
            <a:extLst>
              <a:ext uri="{FF2B5EF4-FFF2-40B4-BE49-F238E27FC236}">
                <a16:creationId xmlns:a16="http://schemas.microsoft.com/office/drawing/2014/main" id="{7634894F-6B9A-4C99-8431-59BF02519064}"/>
              </a:ext>
            </a:extLst>
          </p:cNvPr>
          <p:cNvSpPr>
            <a:spLocks noGrp="1"/>
          </p:cNvSpPr>
          <p:nvPr>
            <p:ph idx="1"/>
          </p:nvPr>
        </p:nvSpPr>
        <p:spPr>
          <a:xfrm>
            <a:off x="5795469" y="1711072"/>
            <a:ext cx="3186607" cy="2725334"/>
          </a:xfrm>
        </p:spPr>
        <p:txBody>
          <a:bodyPr>
            <a:normAutofit fontScale="92500" lnSpcReduction="10000"/>
          </a:bodyPr>
          <a:lstStyle/>
          <a:p>
            <a:pPr>
              <a:buFont typeface="Wingdings" panose="05000000000000000000" pitchFamily="2" charset="2"/>
              <a:buChar char="§"/>
            </a:pPr>
            <a:r>
              <a:rPr lang="en-US" sz="2100" dirty="0">
                <a:solidFill>
                  <a:schemeClr val="tx1">
                    <a:lumMod val="65000"/>
                    <a:lumOff val="35000"/>
                  </a:schemeClr>
                </a:solidFill>
                <a:latin typeface="+mj-lt"/>
              </a:rPr>
              <a:t>Living with the Bay Program</a:t>
            </a:r>
            <a:endParaRPr lang="en-US" sz="1200" dirty="0">
              <a:solidFill>
                <a:schemeClr val="tx1">
                  <a:lumMod val="65000"/>
                  <a:lumOff val="35000"/>
                </a:schemeClr>
              </a:solidFill>
              <a:latin typeface="+mj-lt"/>
            </a:endParaRPr>
          </a:p>
          <a:p>
            <a:pPr marL="0" indent="0">
              <a:buNone/>
            </a:pPr>
            <a:endParaRPr lang="en-US" sz="800" dirty="0">
              <a:solidFill>
                <a:schemeClr val="tx1">
                  <a:lumMod val="65000"/>
                  <a:lumOff val="35000"/>
                </a:schemeClr>
              </a:solidFill>
            </a:endParaRPr>
          </a:p>
          <a:p>
            <a:pPr lvl="1">
              <a:buFont typeface="Wingdings" panose="05000000000000000000" pitchFamily="2" charset="2"/>
              <a:buChar char="§"/>
            </a:pPr>
            <a:r>
              <a:rPr lang="en-US" sz="1800" dirty="0">
                <a:solidFill>
                  <a:schemeClr val="tx1">
                    <a:lumMod val="65000"/>
                    <a:lumOff val="35000"/>
                  </a:schemeClr>
                </a:solidFill>
                <a:latin typeface="+mj-lt"/>
              </a:rPr>
              <a:t>New “greenway network” connecting Mill River corridor</a:t>
            </a:r>
          </a:p>
          <a:p>
            <a:pPr lvl="1">
              <a:buFont typeface="Wingdings" panose="05000000000000000000" pitchFamily="2" charset="2"/>
              <a:buChar char="§"/>
            </a:pPr>
            <a:r>
              <a:rPr lang="en-US" sz="1800" dirty="0">
                <a:solidFill>
                  <a:schemeClr val="tx1">
                    <a:lumMod val="65000"/>
                    <a:lumOff val="35000"/>
                  </a:schemeClr>
                </a:solidFill>
                <a:latin typeface="+mj-lt"/>
              </a:rPr>
              <a:t>Marshland restoration, living shorelines, bulkhead replacements</a:t>
            </a:r>
          </a:p>
          <a:p>
            <a:pPr lvl="1">
              <a:buFont typeface="Wingdings" panose="05000000000000000000" pitchFamily="2" charset="2"/>
              <a:buChar char="§"/>
            </a:pPr>
            <a:r>
              <a:rPr lang="en-US" sz="1800" dirty="0">
                <a:solidFill>
                  <a:schemeClr val="tx1">
                    <a:lumMod val="65000"/>
                    <a:lumOff val="35000"/>
                  </a:schemeClr>
                </a:solidFill>
                <a:latin typeface="+mj-lt"/>
              </a:rPr>
              <a:t>Development of social resiliency programs</a:t>
            </a:r>
          </a:p>
          <a:p>
            <a:endParaRPr lang="en-US" dirty="0">
              <a:solidFill>
                <a:schemeClr val="tx1">
                  <a:lumMod val="65000"/>
                  <a:lumOff val="35000"/>
                </a:schemeClr>
              </a:solidFill>
            </a:endParaRPr>
          </a:p>
        </p:txBody>
      </p:sp>
      <p:sp>
        <p:nvSpPr>
          <p:cNvPr id="3" name="Rectangle 2">
            <a:extLst>
              <a:ext uri="{FF2B5EF4-FFF2-40B4-BE49-F238E27FC236}">
                <a16:creationId xmlns:a16="http://schemas.microsoft.com/office/drawing/2014/main" id="{A796E9E3-4E4E-45B3-A616-14D8129AAC82}"/>
              </a:ext>
            </a:extLst>
          </p:cNvPr>
          <p:cNvSpPr/>
          <p:nvPr/>
        </p:nvSpPr>
        <p:spPr>
          <a:xfrm>
            <a:off x="257175" y="0"/>
            <a:ext cx="5110787" cy="4676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9" name="Picture 18" descr="A body of water&#10;&#10;Description generated with very high confidence">
            <a:extLst>
              <a:ext uri="{FF2B5EF4-FFF2-40B4-BE49-F238E27FC236}">
                <a16:creationId xmlns:a16="http://schemas.microsoft.com/office/drawing/2014/main" id="{F3C3CD91-6C09-41EA-87C2-B8E236DE4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074" y="1819838"/>
            <a:ext cx="5009188" cy="2821581"/>
          </a:xfrm>
          <a:prstGeom prst="rect">
            <a:avLst/>
          </a:prstGeom>
        </p:spPr>
      </p:pic>
      <p:sp>
        <p:nvSpPr>
          <p:cNvPr id="20" name="TextBox 19">
            <a:extLst>
              <a:ext uri="{FF2B5EF4-FFF2-40B4-BE49-F238E27FC236}">
                <a16:creationId xmlns:a16="http://schemas.microsoft.com/office/drawing/2014/main" id="{99F9B490-D323-4519-A556-16EAA9B113E4}"/>
              </a:ext>
            </a:extLst>
          </p:cNvPr>
          <p:cNvSpPr txBox="1"/>
          <p:nvPr/>
        </p:nvSpPr>
        <p:spPr>
          <a:xfrm>
            <a:off x="557784" y="3981981"/>
            <a:ext cx="4817165" cy="623248"/>
          </a:xfrm>
          <a:prstGeom prst="rect">
            <a:avLst/>
          </a:prstGeom>
          <a:solidFill>
            <a:srgbClr val="F8F8F8">
              <a:alpha val="58824"/>
            </a:srgbClr>
          </a:solidFill>
        </p:spPr>
        <p:txBody>
          <a:bodyPr wrap="square" lIns="68580" tIns="34290" rIns="68580" bIns="34290" rtlCol="0">
            <a:spAutoFit/>
          </a:bodyPr>
          <a:lstStyle/>
          <a:p>
            <a:pPr algn="ctr"/>
            <a:r>
              <a:rPr lang="en-US" b="1" dirty="0">
                <a:solidFill>
                  <a:schemeClr val="accent1"/>
                </a:solidFill>
              </a:rPr>
              <a:t>Mill River Greenway Proposal by </a:t>
            </a:r>
            <a:r>
              <a:rPr lang="en-US" b="1" dirty="0" err="1">
                <a:solidFill>
                  <a:schemeClr val="accent1"/>
                </a:solidFill>
              </a:rPr>
              <a:t>Interboro</a:t>
            </a:r>
            <a:r>
              <a:rPr lang="en-US" b="1" dirty="0">
                <a:solidFill>
                  <a:schemeClr val="accent1"/>
                </a:solidFill>
              </a:rPr>
              <a:t> Partners</a:t>
            </a:r>
          </a:p>
        </p:txBody>
      </p:sp>
      <p:pic>
        <p:nvPicPr>
          <p:cNvPr id="18" name="Picture 17" descr="A close up of a sign&#10;&#10;Description generated with very high confidence">
            <a:extLst>
              <a:ext uri="{FF2B5EF4-FFF2-40B4-BE49-F238E27FC236}">
                <a16:creationId xmlns:a16="http://schemas.microsoft.com/office/drawing/2014/main" id="{A3D6BF64-7B17-4A0F-9508-D6FF2A04AC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6723" y="266700"/>
            <a:ext cx="1366302" cy="1395972"/>
          </a:xfrm>
          <a:prstGeom prst="rect">
            <a:avLst/>
          </a:prstGeom>
        </p:spPr>
      </p:pic>
      <p:pic>
        <p:nvPicPr>
          <p:cNvPr id="6" name="Picture 5">
            <a:extLst>
              <a:ext uri="{FF2B5EF4-FFF2-40B4-BE49-F238E27FC236}">
                <a16:creationId xmlns:a16="http://schemas.microsoft.com/office/drawing/2014/main" id="{C27E303E-1D1C-41D8-9C13-2B2AC8D0DE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074" y="392761"/>
            <a:ext cx="3110265" cy="1244495"/>
          </a:xfrm>
          <a:prstGeom prst="rect">
            <a:avLst/>
          </a:prstGeom>
        </p:spPr>
      </p:pic>
    </p:spTree>
    <p:extLst>
      <p:ext uri="{BB962C8B-B14F-4D97-AF65-F5344CB8AC3E}">
        <p14:creationId xmlns:p14="http://schemas.microsoft.com/office/powerpoint/2010/main" val="255796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1" name="Rectangle 78">
            <a:extLst>
              <a:ext uri="{FF2B5EF4-FFF2-40B4-BE49-F238E27FC236}">
                <a16:creationId xmlns:a16="http://schemas.microsoft.com/office/drawing/2014/main" id="{2EB56A1A-8685-45C8-A64C-D5045ACB42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4750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2" name="Rectangle 80">
            <a:extLst>
              <a:ext uri="{FF2B5EF4-FFF2-40B4-BE49-F238E27FC236}">
                <a16:creationId xmlns:a16="http://schemas.microsoft.com/office/drawing/2014/main" id="{88302865-9184-47F8-9D42-09980A3E5D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82">
            <a:extLst>
              <a:ext uri="{FF2B5EF4-FFF2-40B4-BE49-F238E27FC236}">
                <a16:creationId xmlns:a16="http://schemas.microsoft.com/office/drawing/2014/main" id="{5DD14EB9-7D82-468B-B45D-876BE90A5E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4750737"/>
            <a:ext cx="9143989" cy="4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84">
            <a:extLst>
              <a:ext uri="{FF2B5EF4-FFF2-40B4-BE49-F238E27FC236}">
                <a16:creationId xmlns:a16="http://schemas.microsoft.com/office/drawing/2014/main" id="{D6E0AD8B-255F-4090-B0E4-668B3F32FCD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64253" y="1564277"/>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96" name="Rectangle 86">
            <a:extLst>
              <a:ext uri="{FF2B5EF4-FFF2-40B4-BE49-F238E27FC236}">
                <a16:creationId xmlns:a16="http://schemas.microsoft.com/office/drawing/2014/main" id="{79DF55E6-8C71-4381-81E4-31D3EBC96DF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397" y="467384"/>
            <a:ext cx="1835361" cy="1296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97" name="Rectangle 88">
            <a:extLst>
              <a:ext uri="{FF2B5EF4-FFF2-40B4-BE49-F238E27FC236}">
                <a16:creationId xmlns:a16="http://schemas.microsoft.com/office/drawing/2014/main" id="{19DE44C1-A00E-40B3-B723-D1199BD4EB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1" y="2782179"/>
            <a:ext cx="2744945" cy="148010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a16="http://schemas.microsoft.com/office/drawing/2014/main" id="{7722760B-8AB1-4679-BFCB-B6C5B073F813}"/>
              </a:ext>
            </a:extLst>
          </p:cNvPr>
          <p:cNvSpPr>
            <a:spLocks noGrp="1"/>
          </p:cNvSpPr>
          <p:nvPr>
            <p:ph type="title"/>
          </p:nvPr>
        </p:nvSpPr>
        <p:spPr>
          <a:xfrm>
            <a:off x="5650992" y="476210"/>
            <a:ext cx="3011315" cy="1088068"/>
          </a:xfrm>
        </p:spPr>
        <p:txBody>
          <a:bodyPr>
            <a:normAutofit fontScale="90000"/>
          </a:bodyPr>
          <a:lstStyle/>
          <a:p>
            <a:r>
              <a:rPr lang="en-US" dirty="0"/>
              <a:t>Other Opportunities </a:t>
            </a:r>
          </a:p>
        </p:txBody>
      </p:sp>
      <p:sp>
        <p:nvSpPr>
          <p:cNvPr id="98" name="Content Placeholder 75">
            <a:extLst>
              <a:ext uri="{FF2B5EF4-FFF2-40B4-BE49-F238E27FC236}">
                <a16:creationId xmlns:a16="http://schemas.microsoft.com/office/drawing/2014/main" id="{7634894F-6B9A-4C99-8431-59BF02519064}"/>
              </a:ext>
            </a:extLst>
          </p:cNvPr>
          <p:cNvSpPr>
            <a:spLocks noGrp="1"/>
          </p:cNvSpPr>
          <p:nvPr>
            <p:ph idx="1"/>
          </p:nvPr>
        </p:nvSpPr>
        <p:spPr>
          <a:xfrm>
            <a:off x="5764253" y="1852588"/>
            <a:ext cx="2736962" cy="2425630"/>
          </a:xfrm>
        </p:spPr>
        <p:txBody>
          <a:bodyPr>
            <a:normAutofit/>
          </a:bodyPr>
          <a:lstStyle/>
          <a:p>
            <a:pPr>
              <a:buFont typeface="Wingdings" panose="05000000000000000000" pitchFamily="2" charset="2"/>
              <a:buChar char="§"/>
            </a:pPr>
            <a:r>
              <a:rPr lang="en-US" sz="2000" dirty="0"/>
              <a:t> </a:t>
            </a:r>
            <a:r>
              <a:rPr lang="en-US" sz="2000" dirty="0">
                <a:latin typeface="+mj-lt"/>
              </a:rPr>
              <a:t>Redevelopment of the Nassau Hub in Uniondale</a:t>
            </a:r>
          </a:p>
          <a:p>
            <a:pPr>
              <a:buFont typeface="Wingdings" panose="05000000000000000000" pitchFamily="2" charset="2"/>
              <a:buChar char="§"/>
            </a:pPr>
            <a:r>
              <a:rPr lang="en-US" sz="2000" dirty="0">
                <a:latin typeface="+mj-lt"/>
              </a:rPr>
              <a:t>Redevelopment of Belmont Park in Elmont</a:t>
            </a:r>
            <a:endParaRPr lang="en-US" dirty="0"/>
          </a:p>
        </p:txBody>
      </p:sp>
      <p:pic>
        <p:nvPicPr>
          <p:cNvPr id="3" name="Picture 2">
            <a:extLst>
              <a:ext uri="{FF2B5EF4-FFF2-40B4-BE49-F238E27FC236}">
                <a16:creationId xmlns:a16="http://schemas.microsoft.com/office/drawing/2014/main" id="{ADD5E72F-CB40-49F6-A4FE-B7CA651CE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3819" y="3782292"/>
            <a:ext cx="1176620" cy="1174453"/>
          </a:xfrm>
          <a:prstGeom prst="rect">
            <a:avLst/>
          </a:prstGeom>
        </p:spPr>
      </p:pic>
      <p:sp>
        <p:nvSpPr>
          <p:cNvPr id="23" name="TextBox 22">
            <a:extLst>
              <a:ext uri="{FF2B5EF4-FFF2-40B4-BE49-F238E27FC236}">
                <a16:creationId xmlns:a16="http://schemas.microsoft.com/office/drawing/2014/main" id="{1BA052B8-F21D-46C4-8FB7-07B4626413A3}"/>
              </a:ext>
            </a:extLst>
          </p:cNvPr>
          <p:cNvSpPr txBox="1"/>
          <p:nvPr/>
        </p:nvSpPr>
        <p:spPr>
          <a:xfrm>
            <a:off x="4086225" y="3962276"/>
            <a:ext cx="1116712" cy="346249"/>
          </a:xfrm>
          <a:prstGeom prst="rect">
            <a:avLst/>
          </a:prstGeom>
          <a:solidFill>
            <a:srgbClr val="F8F8F8">
              <a:alpha val="27059"/>
            </a:srgbClr>
          </a:solidFill>
        </p:spPr>
        <p:txBody>
          <a:bodyPr wrap="square" lIns="68580" tIns="34290" rIns="68580" bIns="34290" rtlCol="0">
            <a:spAutoFit/>
          </a:bodyPr>
          <a:lstStyle/>
          <a:p>
            <a:pPr algn="r"/>
            <a:endParaRPr lang="en-US" b="1" dirty="0">
              <a:solidFill>
                <a:schemeClr val="accent1"/>
              </a:solidFill>
            </a:endParaRPr>
          </a:p>
        </p:txBody>
      </p:sp>
      <p:pic>
        <p:nvPicPr>
          <p:cNvPr id="25" name="Graphic 24" descr="Marker">
            <a:extLst>
              <a:ext uri="{FF2B5EF4-FFF2-40B4-BE49-F238E27FC236}">
                <a16:creationId xmlns:a16="http://schemas.microsoft.com/office/drawing/2014/main" id="{B555F2DD-DB27-46FF-BBC4-63EA56F4BEA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738377" y="3962277"/>
            <a:ext cx="352441" cy="352441"/>
          </a:xfrm>
          <a:prstGeom prst="rect">
            <a:avLst/>
          </a:prstGeom>
        </p:spPr>
      </p:pic>
      <p:sp>
        <p:nvSpPr>
          <p:cNvPr id="14" name="Rectangle 13">
            <a:extLst>
              <a:ext uri="{FF2B5EF4-FFF2-40B4-BE49-F238E27FC236}">
                <a16:creationId xmlns:a16="http://schemas.microsoft.com/office/drawing/2014/main" id="{184D8883-FEAC-4D38-9C4D-1E56704C0AF8}"/>
              </a:ext>
            </a:extLst>
          </p:cNvPr>
          <p:cNvSpPr/>
          <p:nvPr/>
        </p:nvSpPr>
        <p:spPr>
          <a:xfrm>
            <a:off x="0" y="163990"/>
            <a:ext cx="5427558" cy="4561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6" name="Content Placeholder 14" descr="Nassau Coliseum. Photo Credit: SHoP Architects.">
            <a:extLst>
              <a:ext uri="{FF2B5EF4-FFF2-40B4-BE49-F238E27FC236}">
                <a16:creationId xmlns:a16="http://schemas.microsoft.com/office/drawing/2014/main" id="{78236D73-7490-4F8F-BB2E-1F11411DA4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6"/>
          <a:stretch/>
        </p:blipFill>
        <p:spPr>
          <a:xfrm>
            <a:off x="608161" y="196494"/>
            <a:ext cx="4106714" cy="1910908"/>
          </a:xfrm>
          <a:prstGeom prst="rect">
            <a:avLst/>
          </a:prstGeom>
        </p:spPr>
      </p:pic>
      <p:pic>
        <p:nvPicPr>
          <p:cNvPr id="27" name="Picture 26" descr="A train is parked on the side of a mountain&#10;&#10;Description generated with high confidence">
            <a:extLst>
              <a:ext uri="{FF2B5EF4-FFF2-40B4-BE49-F238E27FC236}">
                <a16:creationId xmlns:a16="http://schemas.microsoft.com/office/drawing/2014/main" id="{C7489791-68D6-4546-A4FC-8CB1EF8000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49"/>
          <a:stretch/>
        </p:blipFill>
        <p:spPr>
          <a:xfrm>
            <a:off x="608161" y="2255848"/>
            <a:ext cx="4106714" cy="2268527"/>
          </a:xfrm>
          <a:prstGeom prst="rect">
            <a:avLst/>
          </a:prstGeom>
        </p:spPr>
      </p:pic>
      <p:sp>
        <p:nvSpPr>
          <p:cNvPr id="28" name="TextBox 27">
            <a:extLst>
              <a:ext uri="{FF2B5EF4-FFF2-40B4-BE49-F238E27FC236}">
                <a16:creationId xmlns:a16="http://schemas.microsoft.com/office/drawing/2014/main" id="{D750D5C3-22DF-4A42-AE1E-D8489BE11AE2}"/>
              </a:ext>
            </a:extLst>
          </p:cNvPr>
          <p:cNvSpPr txBox="1"/>
          <p:nvPr/>
        </p:nvSpPr>
        <p:spPr>
          <a:xfrm>
            <a:off x="1424556" y="274942"/>
            <a:ext cx="3031483" cy="346249"/>
          </a:xfrm>
          <a:prstGeom prst="rect">
            <a:avLst/>
          </a:prstGeom>
          <a:noFill/>
        </p:spPr>
        <p:txBody>
          <a:bodyPr wrap="square" lIns="68580" tIns="34290" rIns="68580" bIns="34290" rtlCol="0">
            <a:spAutoFit/>
          </a:bodyPr>
          <a:lstStyle/>
          <a:p>
            <a:pPr algn="r"/>
            <a:r>
              <a:rPr lang="en-US" b="1" dirty="0">
                <a:solidFill>
                  <a:schemeClr val="bg1"/>
                </a:solidFill>
              </a:rPr>
              <a:t>Nassau Coliseum/Hub Area</a:t>
            </a:r>
          </a:p>
        </p:txBody>
      </p:sp>
      <p:sp>
        <p:nvSpPr>
          <p:cNvPr id="30" name="TextBox 29">
            <a:extLst>
              <a:ext uri="{FF2B5EF4-FFF2-40B4-BE49-F238E27FC236}">
                <a16:creationId xmlns:a16="http://schemas.microsoft.com/office/drawing/2014/main" id="{86295B0D-562C-4705-BF18-50255DBCBA78}"/>
              </a:ext>
            </a:extLst>
          </p:cNvPr>
          <p:cNvSpPr txBox="1"/>
          <p:nvPr/>
        </p:nvSpPr>
        <p:spPr>
          <a:xfrm>
            <a:off x="1591896" y="4063953"/>
            <a:ext cx="3007536" cy="346249"/>
          </a:xfrm>
          <a:prstGeom prst="rect">
            <a:avLst/>
          </a:prstGeom>
          <a:noFill/>
        </p:spPr>
        <p:txBody>
          <a:bodyPr wrap="square" lIns="68580" tIns="34290" rIns="68580" bIns="34290" rtlCol="0">
            <a:spAutoFit/>
          </a:bodyPr>
          <a:lstStyle/>
          <a:p>
            <a:r>
              <a:rPr lang="en-US" b="1" dirty="0">
                <a:solidFill>
                  <a:schemeClr val="bg1"/>
                </a:solidFill>
              </a:rPr>
              <a:t>Proposed Belmont Park Arena </a:t>
            </a:r>
          </a:p>
        </p:txBody>
      </p:sp>
      <p:pic>
        <p:nvPicPr>
          <p:cNvPr id="20" name="Graphic 19" descr="Marker">
            <a:extLst>
              <a:ext uri="{FF2B5EF4-FFF2-40B4-BE49-F238E27FC236}">
                <a16:creationId xmlns:a16="http://schemas.microsoft.com/office/drawing/2014/main" id="{E5D21156-4974-5346-8DAC-2AE0CE7BC2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3819" y="159317"/>
            <a:ext cx="469921" cy="469921"/>
          </a:xfrm>
          <a:prstGeom prst="rect">
            <a:avLst/>
          </a:prstGeom>
        </p:spPr>
      </p:pic>
      <p:pic>
        <p:nvPicPr>
          <p:cNvPr id="21" name="Graphic 20" descr="Marker">
            <a:extLst>
              <a:ext uri="{FF2B5EF4-FFF2-40B4-BE49-F238E27FC236}">
                <a16:creationId xmlns:a16="http://schemas.microsoft.com/office/drawing/2014/main" id="{D4B57D12-DC1C-614F-963D-9DD85BCF2C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9763" y="3962276"/>
            <a:ext cx="469921" cy="469921"/>
          </a:xfrm>
          <a:prstGeom prst="rect">
            <a:avLst/>
          </a:prstGeom>
        </p:spPr>
      </p:pic>
    </p:spTree>
    <p:extLst>
      <p:ext uri="{BB962C8B-B14F-4D97-AF65-F5344CB8AC3E}">
        <p14:creationId xmlns:p14="http://schemas.microsoft.com/office/powerpoint/2010/main" val="285872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FCEDC-D8DA-4213-8B3B-E5B176CA3843}"/>
              </a:ext>
            </a:extLst>
          </p:cNvPr>
          <p:cNvPicPr>
            <a:picLocks noChangeAspect="1"/>
          </p:cNvPicPr>
          <p:nvPr/>
        </p:nvPicPr>
        <p:blipFill>
          <a:blip r:embed="rId3"/>
          <a:stretch>
            <a:fillRect/>
          </a:stretch>
        </p:blipFill>
        <p:spPr>
          <a:xfrm>
            <a:off x="0" y="-603"/>
            <a:ext cx="9144000" cy="5146766"/>
          </a:xfrm>
          <a:prstGeom prst="rect">
            <a:avLst/>
          </a:prstGeom>
        </p:spPr>
      </p:pic>
      <p:sp>
        <p:nvSpPr>
          <p:cNvPr id="11" name="Subtitle 2">
            <a:extLst>
              <a:ext uri="{FF2B5EF4-FFF2-40B4-BE49-F238E27FC236}">
                <a16:creationId xmlns:a16="http://schemas.microsoft.com/office/drawing/2014/main" id="{40834BA8-D66B-4845-97B4-EC3595ECF8E1}"/>
              </a:ext>
            </a:extLst>
          </p:cNvPr>
          <p:cNvSpPr txBox="1">
            <a:spLocks/>
          </p:cNvSpPr>
          <p:nvPr/>
        </p:nvSpPr>
        <p:spPr>
          <a:xfrm>
            <a:off x="3880757" y="4807435"/>
            <a:ext cx="1382486" cy="37762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solidFill>
                  <a:schemeClr val="bg1"/>
                </a:solidFill>
                <a:latin typeface="+mj-lt"/>
              </a:rPr>
              <a:t>Rockville Centre, NY</a:t>
            </a:r>
            <a:br>
              <a:rPr lang="en-US" sz="1000" dirty="0">
                <a:solidFill>
                  <a:schemeClr val="bg1"/>
                </a:solidFill>
                <a:latin typeface="+mj-lt"/>
              </a:rPr>
            </a:br>
            <a:r>
              <a:rPr lang="en-US" sz="1000" dirty="0">
                <a:solidFill>
                  <a:schemeClr val="bg1"/>
                </a:solidFill>
                <a:latin typeface="+mj-lt"/>
              </a:rPr>
              <a:t>Photo Credit: NY Times </a:t>
            </a:r>
          </a:p>
          <a:p>
            <a:endParaRPr lang="en-US" dirty="0"/>
          </a:p>
          <a:p>
            <a:endParaRPr lang="en-US" dirty="0"/>
          </a:p>
        </p:txBody>
      </p:sp>
      <p:pic>
        <p:nvPicPr>
          <p:cNvPr id="16" name="Picture 15">
            <a:extLst>
              <a:ext uri="{FF2B5EF4-FFF2-40B4-BE49-F238E27FC236}">
                <a16:creationId xmlns:a16="http://schemas.microsoft.com/office/drawing/2014/main" id="{F6205503-134B-48C3-A7D9-DAD5F244C6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5700" y="1695450"/>
            <a:ext cx="1752600" cy="1752600"/>
          </a:xfrm>
          <a:prstGeom prst="rect">
            <a:avLst/>
          </a:prstGeom>
        </p:spPr>
      </p:pic>
    </p:spTree>
    <p:extLst>
      <p:ext uri="{BB962C8B-B14F-4D97-AF65-F5344CB8AC3E}">
        <p14:creationId xmlns:p14="http://schemas.microsoft.com/office/powerpoint/2010/main" val="250965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371850"/>
            <a:ext cx="6400800" cy="914400"/>
          </a:xfrm>
        </p:spPr>
        <p:txBody>
          <a:bodyPr/>
          <a:lstStyle/>
          <a:p>
            <a:r>
              <a:rPr lang="en-US" dirty="0"/>
              <a:t>Investing in the Region’s Flagship Places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6411" y="688729"/>
            <a:ext cx="2209800" cy="167197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8492" y="688729"/>
            <a:ext cx="1917919" cy="1740512"/>
          </a:xfrm>
          <a:prstGeom prst="rect">
            <a:avLst/>
          </a:prstGeom>
        </p:spPr>
      </p:pic>
      <p:sp>
        <p:nvSpPr>
          <p:cNvPr id="6" name="Slide Number Placeholder 5"/>
          <p:cNvSpPr>
            <a:spLocks noGrp="1"/>
          </p:cNvSpPr>
          <p:nvPr>
            <p:ph type="sldNum" sz="quarter" idx="11"/>
          </p:nvPr>
        </p:nvSpPr>
        <p:spPr/>
        <p:txBody>
          <a:bodyPr/>
          <a:lstStyle/>
          <a:p>
            <a:fld id="{F8391D53-037E-49AD-AC01-7BCA1EB81860}" type="slidenum">
              <a:rPr lang="en-US" smtClean="0"/>
              <a:t>36</a:t>
            </a:fld>
            <a:endParaRPr lang="en-US"/>
          </a:p>
        </p:txBody>
      </p:sp>
      <p:sp>
        <p:nvSpPr>
          <p:cNvPr id="11" name="Title 1"/>
          <p:cNvSpPr>
            <a:spLocks noGrp="1"/>
          </p:cNvSpPr>
          <p:nvPr>
            <p:ph type="ctrTitle"/>
          </p:nvPr>
        </p:nvSpPr>
        <p:spPr>
          <a:xfrm>
            <a:off x="685800" y="2597356"/>
            <a:ext cx="7772400" cy="876710"/>
          </a:xfrm>
        </p:spPr>
        <p:txBody>
          <a:bodyPr>
            <a:noAutofit/>
          </a:bodyPr>
          <a:lstStyle/>
          <a:p>
            <a:r>
              <a:rPr lang="en-US" sz="5000" dirty="0">
                <a:latin typeface="Palatino Linotype"/>
                <a:cs typeface="Palatino Linotype"/>
              </a:rPr>
              <a:t>Stamford, CT</a:t>
            </a:r>
          </a:p>
        </p:txBody>
      </p:sp>
    </p:spTree>
    <p:extLst>
      <p:ext uri="{BB962C8B-B14F-4D97-AF65-F5344CB8AC3E}">
        <p14:creationId xmlns:p14="http://schemas.microsoft.com/office/powerpoint/2010/main" val="3519065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325"/>
            <a:ext cx="8229600" cy="628650"/>
          </a:xfrm>
        </p:spPr>
        <p:txBody>
          <a:bodyPr>
            <a:normAutofit fontScale="90000"/>
          </a:bodyPr>
          <a:lstStyle/>
          <a:p>
            <a:r>
              <a:rPr lang="en-US" sz="4000" dirty="0">
                <a:effectLst/>
                <a:latin typeface="Palatino"/>
                <a:cs typeface="Palatino"/>
              </a:rPr>
              <a:t>About Stamford</a:t>
            </a:r>
          </a:p>
        </p:txBody>
      </p:sp>
      <p:sp>
        <p:nvSpPr>
          <p:cNvPr id="5" name="TextBox 4"/>
          <p:cNvSpPr txBox="1"/>
          <p:nvPr/>
        </p:nvSpPr>
        <p:spPr>
          <a:xfrm>
            <a:off x="212213" y="1105515"/>
            <a:ext cx="3884561" cy="363176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500" dirty="0">
                <a:latin typeface="Century Gothic"/>
                <a:cs typeface="Century Gothic"/>
              </a:rPr>
              <a:t>Population of ~130,000 – fastest growing City in Connecticut</a:t>
            </a:r>
          </a:p>
          <a:p>
            <a:pPr marL="285750" indent="-285750">
              <a:spcAft>
                <a:spcPts val="600"/>
              </a:spcAft>
              <a:buFont typeface="Arial" panose="020B0604020202020204" pitchFamily="34" charset="0"/>
              <a:buChar char="•"/>
            </a:pPr>
            <a:r>
              <a:rPr lang="en-US" sz="1500" dirty="0">
                <a:latin typeface="Century Gothic"/>
                <a:cs typeface="Century Gothic"/>
              </a:rPr>
              <a:t>Median Household Income of $81,634</a:t>
            </a:r>
          </a:p>
          <a:p>
            <a:pPr marL="285750" indent="-285750">
              <a:spcAft>
                <a:spcPts val="600"/>
              </a:spcAft>
              <a:buFont typeface="Arial" panose="020B0604020202020204" pitchFamily="34" charset="0"/>
              <a:buChar char="•"/>
            </a:pPr>
            <a:r>
              <a:rPr lang="en-US" sz="1500" dirty="0">
                <a:latin typeface="Century Gothic"/>
                <a:cs typeface="Century Gothic"/>
              </a:rPr>
              <a:t>4 Fortune 500 Companies</a:t>
            </a:r>
          </a:p>
          <a:p>
            <a:pPr marL="285750" indent="-285750">
              <a:spcAft>
                <a:spcPts val="600"/>
              </a:spcAft>
              <a:buFont typeface="Arial" panose="020B0604020202020204" pitchFamily="34" charset="0"/>
              <a:buChar char="•"/>
            </a:pPr>
            <a:r>
              <a:rPr lang="en-US" sz="1500" dirty="0">
                <a:latin typeface="Century Gothic"/>
                <a:cs typeface="Century Gothic"/>
              </a:rPr>
              <a:t>9 Fortune 1000 Companies</a:t>
            </a:r>
          </a:p>
          <a:p>
            <a:pPr marL="285750" indent="-285750">
              <a:spcAft>
                <a:spcPts val="600"/>
              </a:spcAft>
              <a:buFont typeface="Arial" panose="020B0604020202020204" pitchFamily="34" charset="0"/>
              <a:buChar char="•"/>
            </a:pPr>
            <a:r>
              <a:rPr lang="en-US" sz="1500" dirty="0">
                <a:latin typeface="Century Gothic"/>
                <a:cs typeface="Century Gothic"/>
              </a:rPr>
              <a:t>Has one of the lowest median ages in the State of CT</a:t>
            </a:r>
          </a:p>
          <a:p>
            <a:pPr marL="742950" lvl="1" indent="-285750">
              <a:spcAft>
                <a:spcPts val="600"/>
              </a:spcAft>
              <a:buFont typeface="Arial" panose="020B0604020202020204" pitchFamily="34" charset="0"/>
              <a:buChar char="•"/>
            </a:pPr>
            <a:r>
              <a:rPr lang="en-US" sz="1500" dirty="0">
                <a:latin typeface="Century Gothic"/>
                <a:cs typeface="Century Gothic"/>
              </a:rPr>
              <a:t>Downward trend in last 5 years</a:t>
            </a:r>
          </a:p>
          <a:p>
            <a:pPr marL="285750" indent="-285750">
              <a:spcAft>
                <a:spcPts val="600"/>
              </a:spcAft>
              <a:buFont typeface="Arial" panose="020B0604020202020204" pitchFamily="34" charset="0"/>
              <a:buChar char="•"/>
            </a:pPr>
            <a:r>
              <a:rPr lang="en-US" sz="1500" dirty="0">
                <a:latin typeface="Century Gothic"/>
                <a:cs typeface="Century Gothic"/>
              </a:rPr>
              <a:t>Over 67 languages spoken in our public schools</a:t>
            </a:r>
          </a:p>
          <a:p>
            <a:pPr marL="285750" indent="-285750">
              <a:spcAft>
                <a:spcPts val="600"/>
              </a:spcAft>
              <a:buFont typeface="Arial" panose="020B0604020202020204" pitchFamily="34" charset="0"/>
              <a:buChar char="•"/>
            </a:pPr>
            <a:r>
              <a:rPr lang="en-US" sz="1500" dirty="0">
                <a:latin typeface="Century Gothic"/>
                <a:cs typeface="Century Gothic"/>
              </a:rPr>
              <a:t>Time to Grand Central on express train: 47 minutes</a:t>
            </a:r>
          </a:p>
        </p:txBody>
      </p:sp>
      <p:graphicFrame>
        <p:nvGraphicFramePr>
          <p:cNvPr id="6" name="Chart 5"/>
          <p:cNvGraphicFramePr/>
          <p:nvPr>
            <p:extLst>
              <p:ext uri="{D42A27DB-BD31-4B8C-83A1-F6EECF244321}">
                <p14:modId xmlns:p14="http://schemas.microsoft.com/office/powerpoint/2010/main" val="2671075207"/>
              </p:ext>
            </p:extLst>
          </p:nvPr>
        </p:nvGraphicFramePr>
        <p:xfrm>
          <a:off x="4348316" y="1270001"/>
          <a:ext cx="4409768" cy="3332726"/>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12"/>
          </p:nvPr>
        </p:nvSpPr>
        <p:spPr/>
        <p:txBody>
          <a:bodyPr/>
          <a:lstStyle/>
          <a:p>
            <a:fld id="{F8391D53-037E-49AD-AC01-7BCA1EB81860}" type="slidenum">
              <a:rPr lang="en-US" smtClean="0"/>
              <a:t>37</a:t>
            </a:fld>
            <a:endParaRPr lang="en-US"/>
          </a:p>
        </p:txBody>
      </p:sp>
    </p:spTree>
    <p:extLst>
      <p:ext uri="{BB962C8B-B14F-4D97-AF65-F5344CB8AC3E}">
        <p14:creationId xmlns:p14="http://schemas.microsoft.com/office/powerpoint/2010/main" val="1327295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200151"/>
          </a:xfrm>
        </p:spPr>
        <p:txBody>
          <a:bodyPr/>
          <a:lstStyle/>
          <a:p>
            <a:r>
              <a:rPr lang="en-US" sz="3600" dirty="0">
                <a:effectLst/>
                <a:latin typeface="Palatino"/>
                <a:cs typeface="Palatino"/>
              </a:rPr>
              <a:t>What Businesses Want in a Location</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1" y="4140052"/>
            <a:ext cx="1167381" cy="883262"/>
          </a:xfrm>
          <a:prstGeom prst="rect">
            <a:avLst/>
          </a:prstGeom>
        </p:spPr>
      </p:pic>
      <p:sp>
        <p:nvSpPr>
          <p:cNvPr id="4" name="Content Placeholder 3"/>
          <p:cNvSpPr>
            <a:spLocks noGrp="1"/>
          </p:cNvSpPr>
          <p:nvPr>
            <p:ph idx="1"/>
          </p:nvPr>
        </p:nvSpPr>
        <p:spPr>
          <a:xfrm>
            <a:off x="457200" y="1371601"/>
            <a:ext cx="8229600" cy="3223022"/>
          </a:xfrm>
        </p:spPr>
        <p:txBody>
          <a:bodyPr>
            <a:normAutofit/>
          </a:bodyPr>
          <a:lstStyle/>
          <a:p>
            <a:r>
              <a:rPr lang="en-US" sz="2800" dirty="0">
                <a:latin typeface="Century Gothic"/>
                <a:cs typeface="Century Gothic"/>
              </a:rPr>
              <a:t>Proximity</a:t>
            </a:r>
          </a:p>
          <a:p>
            <a:r>
              <a:rPr lang="en-US" sz="2800" dirty="0">
                <a:latin typeface="Century Gothic"/>
                <a:cs typeface="Century Gothic"/>
              </a:rPr>
              <a:t>Workforce</a:t>
            </a:r>
          </a:p>
          <a:p>
            <a:r>
              <a:rPr lang="en-US" sz="2800" dirty="0">
                <a:latin typeface="Century Gothic"/>
                <a:cs typeface="Century Gothic"/>
              </a:rPr>
              <a:t>Mobility</a:t>
            </a:r>
          </a:p>
          <a:p>
            <a:r>
              <a:rPr lang="en-US" sz="2800" dirty="0">
                <a:latin typeface="Century Gothic"/>
                <a:cs typeface="Century Gothic"/>
              </a:rPr>
              <a:t>Safety</a:t>
            </a:r>
          </a:p>
          <a:p>
            <a:r>
              <a:rPr lang="en-US" sz="2800" dirty="0">
                <a:latin typeface="Century Gothic"/>
                <a:cs typeface="Century Gothic"/>
              </a:rPr>
              <a:t>Low Taxes</a:t>
            </a:r>
          </a:p>
        </p:txBody>
      </p:sp>
      <p:sp>
        <p:nvSpPr>
          <p:cNvPr id="5" name="Slide Number Placeholder 4"/>
          <p:cNvSpPr>
            <a:spLocks noGrp="1"/>
          </p:cNvSpPr>
          <p:nvPr>
            <p:ph type="sldNum" sz="quarter" idx="12"/>
          </p:nvPr>
        </p:nvSpPr>
        <p:spPr>
          <a:xfrm>
            <a:off x="4267201" y="4853328"/>
            <a:ext cx="561975" cy="273844"/>
          </a:xfrm>
        </p:spPr>
        <p:txBody>
          <a:bodyPr/>
          <a:lstStyle/>
          <a:p>
            <a:fld id="{F8391D53-037E-49AD-AC01-7BCA1EB81860}" type="slidenum">
              <a:rPr lang="en-US" smtClean="0"/>
              <a:t>38</a:t>
            </a:fld>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613" y="1200150"/>
            <a:ext cx="2942082" cy="1798168"/>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4563" y="3296674"/>
            <a:ext cx="2309857" cy="1297949"/>
          </a:xfrm>
          <a:prstGeom prst="rect">
            <a:avLst/>
          </a:prstGeom>
        </p:spPr>
      </p:pic>
    </p:spTree>
    <p:extLst>
      <p:ext uri="{BB962C8B-B14F-4D97-AF65-F5344CB8AC3E}">
        <p14:creationId xmlns:p14="http://schemas.microsoft.com/office/powerpoint/2010/main" val="1475031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49" y="-57471"/>
            <a:ext cx="8839200" cy="1114439"/>
          </a:xfrm>
        </p:spPr>
        <p:txBody>
          <a:bodyPr/>
          <a:lstStyle/>
          <a:p>
            <a:r>
              <a:rPr lang="en-US" sz="3600" dirty="0">
                <a:effectLst/>
                <a:latin typeface="Palatino"/>
                <a:cs typeface="Palatino"/>
              </a:rPr>
              <a:t>Creating a Place Where People Want to Be</a:t>
            </a:r>
          </a:p>
        </p:txBody>
      </p:sp>
      <p:sp>
        <p:nvSpPr>
          <p:cNvPr id="3" name="Content Placeholder 2"/>
          <p:cNvSpPr>
            <a:spLocks noGrp="1"/>
          </p:cNvSpPr>
          <p:nvPr>
            <p:ph idx="1"/>
          </p:nvPr>
        </p:nvSpPr>
        <p:spPr>
          <a:xfrm>
            <a:off x="461792" y="2727686"/>
            <a:ext cx="5029200" cy="1428750"/>
          </a:xfrm>
        </p:spPr>
        <p:txBody>
          <a:bodyPr>
            <a:normAutofit/>
          </a:bodyPr>
          <a:lstStyle/>
          <a:p>
            <a:pPr marL="0" indent="0">
              <a:buNone/>
            </a:pPr>
            <a:r>
              <a:rPr lang="en-US" dirty="0">
                <a:latin typeface="Century Gothic"/>
                <a:cs typeface="Century Gothic"/>
              </a:rPr>
              <a:t>If people want to live here, businesses are more likely to relocate here</a:t>
            </a:r>
          </a:p>
        </p:txBody>
      </p:sp>
      <p:pic>
        <p:nvPicPr>
          <p:cNvPr id="6" name="Picture 5" descr="F:\Photos (to be considered)\Mayor's Photo Display Project -00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67239" y="850080"/>
            <a:ext cx="3190567" cy="183117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0426" y="1200151"/>
            <a:ext cx="2438400" cy="1365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3659" y="2311164"/>
            <a:ext cx="2586671" cy="1707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2401" y="4140052"/>
            <a:ext cx="1167381" cy="883262"/>
          </a:xfrm>
          <a:prstGeom prst="rect">
            <a:avLst/>
          </a:prstGeom>
        </p:spPr>
      </p:pic>
      <p:sp>
        <p:nvSpPr>
          <p:cNvPr id="10" name="Slide Number Placeholder 9"/>
          <p:cNvSpPr>
            <a:spLocks noGrp="1"/>
          </p:cNvSpPr>
          <p:nvPr>
            <p:ph type="sldNum" sz="quarter" idx="12"/>
          </p:nvPr>
        </p:nvSpPr>
        <p:spPr/>
        <p:txBody>
          <a:bodyPr/>
          <a:lstStyle/>
          <a:p>
            <a:fld id="{F8391D53-037E-49AD-AC01-7BCA1EB81860}" type="slidenum">
              <a:rPr lang="en-US" smtClean="0"/>
              <a:t>39</a:t>
            </a:fld>
            <a:endParaRPr lang="en-US"/>
          </a:p>
        </p:txBody>
      </p:sp>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6392" y="3690667"/>
            <a:ext cx="2381693" cy="14528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4818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3 - background - Photore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Jamaica, Queens</a:t>
            </a:r>
          </a:p>
        </p:txBody>
      </p:sp>
      <p:sp>
        <p:nvSpPr>
          <p:cNvPr id="4" name="TextBox 3"/>
          <p:cNvSpPr txBox="1"/>
          <p:nvPr/>
        </p:nvSpPr>
        <p:spPr>
          <a:xfrm>
            <a:off x="6848901" y="1722894"/>
            <a:ext cx="2286000" cy="2677656"/>
          </a:xfrm>
          <a:prstGeom prst="rect">
            <a:avLst/>
          </a:prstGeom>
          <a:noFill/>
        </p:spPr>
        <p:txBody>
          <a:bodyPr wrap="square" rtlCol="0">
            <a:spAutoFit/>
          </a:bodyPr>
          <a:lstStyle/>
          <a:p>
            <a:pPr algn="ctr"/>
            <a:r>
              <a:rPr lang="en-US" sz="2800" b="1" i="1" dirty="0"/>
              <a:t>A business &amp; cultural hub with ties to neighboring communities &amp; JFK airport</a:t>
            </a:r>
          </a:p>
        </p:txBody>
      </p:sp>
    </p:spTree>
    <p:extLst>
      <p:ext uri="{BB962C8B-B14F-4D97-AF65-F5344CB8AC3E}">
        <p14:creationId xmlns:p14="http://schemas.microsoft.com/office/powerpoint/2010/main" val="1684773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15400" cy="1094495"/>
          </a:xfrm>
        </p:spPr>
        <p:txBody>
          <a:bodyPr/>
          <a:lstStyle/>
          <a:p>
            <a:r>
              <a:rPr lang="en-US" sz="3600" dirty="0">
                <a:effectLst/>
                <a:latin typeface="Palatino"/>
                <a:cs typeface="Palatino"/>
              </a:rPr>
              <a:t>Opportunity: Transportation</a:t>
            </a:r>
          </a:p>
        </p:txBody>
      </p:sp>
      <p:sp>
        <p:nvSpPr>
          <p:cNvPr id="5" name="Content Placeholder 4"/>
          <p:cNvSpPr>
            <a:spLocks noGrp="1"/>
          </p:cNvSpPr>
          <p:nvPr>
            <p:ph idx="1"/>
          </p:nvPr>
        </p:nvSpPr>
        <p:spPr/>
        <p:txBody>
          <a:bodyPr>
            <a:normAutofit fontScale="62500" lnSpcReduction="20000"/>
          </a:bodyPr>
          <a:lstStyle/>
          <a:p>
            <a:pPr>
              <a:lnSpc>
                <a:spcPct val="130000"/>
              </a:lnSpc>
              <a:spcBef>
                <a:spcPts val="600"/>
              </a:spcBef>
            </a:pPr>
            <a:r>
              <a:rPr lang="en-US" dirty="0">
                <a:latin typeface="Century Gothic"/>
                <a:cs typeface="Century Gothic"/>
              </a:rPr>
              <a:t>Ongoing efforts to improve pedestrian safety</a:t>
            </a:r>
          </a:p>
          <a:p>
            <a:pPr lvl="1">
              <a:lnSpc>
                <a:spcPct val="130000"/>
              </a:lnSpc>
              <a:spcBef>
                <a:spcPts val="600"/>
              </a:spcBef>
            </a:pPr>
            <a:r>
              <a:rPr lang="en-US" dirty="0">
                <a:latin typeface="Century Gothic"/>
                <a:cs typeface="Century Gothic"/>
              </a:rPr>
              <a:t>0 homicides in 2017, but 3 pedestrians killed in crashes</a:t>
            </a:r>
          </a:p>
          <a:p>
            <a:pPr>
              <a:lnSpc>
                <a:spcPct val="130000"/>
              </a:lnSpc>
              <a:spcBef>
                <a:spcPts val="600"/>
              </a:spcBef>
            </a:pPr>
            <a:r>
              <a:rPr lang="en-US" dirty="0">
                <a:latin typeface="Century Gothic"/>
                <a:cs typeface="Century Gothic"/>
              </a:rPr>
              <a:t>Uniform signage at traffic signals</a:t>
            </a:r>
          </a:p>
          <a:p>
            <a:pPr>
              <a:lnSpc>
                <a:spcPct val="130000"/>
              </a:lnSpc>
              <a:spcBef>
                <a:spcPts val="600"/>
              </a:spcBef>
            </a:pPr>
            <a:r>
              <a:rPr lang="en-US" dirty="0">
                <a:latin typeface="Century Gothic"/>
                <a:cs typeface="Century Gothic"/>
              </a:rPr>
              <a:t>Resynchronizing traffic lights throughout city</a:t>
            </a:r>
          </a:p>
          <a:p>
            <a:pPr lvl="1">
              <a:lnSpc>
                <a:spcPct val="130000"/>
              </a:lnSpc>
              <a:spcBef>
                <a:spcPts val="600"/>
              </a:spcBef>
            </a:pPr>
            <a:r>
              <a:rPr lang="en-US" dirty="0">
                <a:latin typeface="Century Gothic"/>
                <a:cs typeface="Century Gothic"/>
              </a:rPr>
              <a:t>More than 20 years overdue</a:t>
            </a:r>
          </a:p>
          <a:p>
            <a:pPr lvl="1">
              <a:lnSpc>
                <a:spcPct val="130000"/>
              </a:lnSpc>
              <a:spcBef>
                <a:spcPts val="600"/>
              </a:spcBef>
            </a:pPr>
            <a:r>
              <a:rPr lang="en-US" dirty="0">
                <a:latin typeface="Century Gothic"/>
                <a:cs typeface="Century Gothic"/>
              </a:rPr>
              <a:t>Ran into issue that copper wiring was degrading, so all traffic signals have to be rewired with fiber</a:t>
            </a:r>
          </a:p>
          <a:p>
            <a:pPr>
              <a:lnSpc>
                <a:spcPct val="130000"/>
              </a:lnSpc>
              <a:spcBef>
                <a:spcPts val="600"/>
              </a:spcBef>
            </a:pPr>
            <a:r>
              <a:rPr lang="en-US" dirty="0">
                <a:latin typeface="Century Gothic"/>
                <a:cs typeface="Century Gothic"/>
              </a:rPr>
              <a:t>Enhance bike usage by starting a bike lane network after road repaving</a:t>
            </a:r>
          </a:p>
          <a:p>
            <a:pPr lvl="1">
              <a:lnSpc>
                <a:spcPct val="130000"/>
              </a:lnSpc>
              <a:spcBef>
                <a:spcPts val="600"/>
              </a:spcBef>
            </a:pPr>
            <a:r>
              <a:rPr lang="en-US" dirty="0">
                <a:latin typeface="Century Gothic"/>
                <a:cs typeface="Century Gothic"/>
              </a:rPr>
              <a:t>Newly installed bike racks at the Stamford train station</a:t>
            </a:r>
          </a:p>
          <a:p>
            <a:pPr lvl="1">
              <a:lnSpc>
                <a:spcPct val="130000"/>
              </a:lnSpc>
              <a:spcBef>
                <a:spcPts val="600"/>
              </a:spcBef>
            </a:pPr>
            <a:r>
              <a:rPr lang="en-US" dirty="0">
                <a:latin typeface="Century Gothic"/>
                <a:cs typeface="Century Gothic"/>
              </a:rPr>
              <a:t>Installed new bike hitches in the downtown</a:t>
            </a:r>
          </a:p>
          <a:p>
            <a:pPr>
              <a:lnSpc>
                <a:spcPct val="130000"/>
              </a:lnSpc>
              <a:spcBef>
                <a:spcPts val="600"/>
              </a:spcBef>
            </a:pPr>
            <a:r>
              <a:rPr lang="en-US" dirty="0">
                <a:latin typeface="Century Gothic"/>
                <a:cs typeface="Century Gothic"/>
              </a:rPr>
              <a:t>Working with state to set up an Autonomous Vehicles pilot corridor</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1" y="4114800"/>
            <a:ext cx="1167381" cy="883262"/>
          </a:xfrm>
          <a:prstGeom prst="rect">
            <a:avLst/>
          </a:prstGeom>
        </p:spPr>
      </p:pic>
      <p:sp>
        <p:nvSpPr>
          <p:cNvPr id="7" name="Slide Number Placeholder 6"/>
          <p:cNvSpPr>
            <a:spLocks noGrp="1"/>
          </p:cNvSpPr>
          <p:nvPr>
            <p:ph type="sldNum" sz="quarter" idx="12"/>
          </p:nvPr>
        </p:nvSpPr>
        <p:spPr>
          <a:xfrm>
            <a:off x="3886201" y="4861140"/>
            <a:ext cx="561975" cy="273844"/>
          </a:xfrm>
        </p:spPr>
        <p:txBody>
          <a:bodyPr/>
          <a:lstStyle/>
          <a:p>
            <a:fld id="{F8391D53-037E-49AD-AC01-7BCA1EB81860}" type="slidenum">
              <a:rPr lang="en-US" smtClean="0"/>
              <a:t>40</a:t>
            </a:fld>
            <a:endParaRPr lang="en-US" dirty="0"/>
          </a:p>
        </p:txBody>
      </p:sp>
    </p:spTree>
    <p:extLst>
      <p:ext uri="{BB962C8B-B14F-4D97-AF65-F5344CB8AC3E}">
        <p14:creationId xmlns:p14="http://schemas.microsoft.com/office/powerpoint/2010/main" val="3548888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5"/>
            <a:ext cx="8915400" cy="1200150"/>
          </a:xfrm>
        </p:spPr>
        <p:txBody>
          <a:bodyPr>
            <a:normAutofit/>
          </a:bodyPr>
          <a:lstStyle/>
          <a:p>
            <a:r>
              <a:rPr lang="en-US" sz="3200" dirty="0">
                <a:effectLst/>
                <a:latin typeface="Palatino"/>
                <a:cs typeface="Palatino"/>
              </a:rPr>
              <a:t>Opportunity: Stamford Transportation Center</a:t>
            </a:r>
          </a:p>
        </p:txBody>
      </p:sp>
      <p:sp>
        <p:nvSpPr>
          <p:cNvPr id="3" name="Content Placeholder 2"/>
          <p:cNvSpPr>
            <a:spLocks noGrp="1"/>
          </p:cNvSpPr>
          <p:nvPr>
            <p:ph idx="1"/>
          </p:nvPr>
        </p:nvSpPr>
        <p:spPr>
          <a:xfrm>
            <a:off x="228600" y="1570726"/>
            <a:ext cx="5244222" cy="3452588"/>
          </a:xfrm>
        </p:spPr>
        <p:txBody>
          <a:bodyPr>
            <a:normAutofit fontScale="77500" lnSpcReduction="20000"/>
          </a:bodyPr>
          <a:lstStyle/>
          <a:p>
            <a:pPr>
              <a:lnSpc>
                <a:spcPct val="130000"/>
              </a:lnSpc>
            </a:pPr>
            <a:r>
              <a:rPr lang="en-US" dirty="0">
                <a:latin typeface="Century Gothic"/>
                <a:cs typeface="Century Gothic"/>
              </a:rPr>
              <a:t>Stamford Transportation Center is largest train station between Boston &amp; NYC</a:t>
            </a:r>
          </a:p>
          <a:p>
            <a:pPr lvl="1">
              <a:lnSpc>
                <a:spcPct val="130000"/>
              </a:lnSpc>
            </a:pPr>
            <a:r>
              <a:rPr lang="en-US" dirty="0">
                <a:latin typeface="Century Gothic"/>
                <a:cs typeface="Century Gothic"/>
              </a:rPr>
              <a:t>2016 annual ridership of over 8.4 million on Metro-North &amp; 410,000 on Amtrak</a:t>
            </a:r>
          </a:p>
          <a:p>
            <a:pPr>
              <a:lnSpc>
                <a:spcPct val="130000"/>
              </a:lnSpc>
            </a:pPr>
            <a:r>
              <a:rPr lang="en-US" dirty="0">
                <a:latin typeface="Century Gothic"/>
                <a:cs typeface="Century Gothic"/>
              </a:rPr>
              <a:t>Need to coordinate &amp; streamline planning for development &amp; procurement with CTDOT</a:t>
            </a:r>
          </a:p>
          <a:p>
            <a:pPr lvl="1">
              <a:lnSpc>
                <a:spcPct val="130000"/>
              </a:lnSpc>
            </a:pPr>
            <a:r>
              <a:rPr lang="en-US" dirty="0">
                <a:latin typeface="Century Gothic"/>
                <a:cs typeface="Century Gothic"/>
              </a:rPr>
              <a:t>Parking Garage</a:t>
            </a:r>
          </a:p>
          <a:p>
            <a:pPr>
              <a:lnSpc>
                <a:spcPct val="130000"/>
              </a:lnSpc>
            </a:pPr>
            <a:r>
              <a:rPr lang="en-US" dirty="0">
                <a:latin typeface="Century Gothic"/>
                <a:cs typeface="Century Gothic"/>
              </a:rPr>
              <a:t>Stamford is looking to establish separate transportation authority with TIF financing</a:t>
            </a:r>
          </a:p>
        </p:txBody>
      </p:sp>
      <p:pic>
        <p:nvPicPr>
          <p:cNvPr id="4" name="Picture 4" descr="Image result for train station stamford CT">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03852" y="1825641"/>
            <a:ext cx="3037206" cy="1707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2401" y="4140052"/>
            <a:ext cx="1167381" cy="883262"/>
          </a:xfrm>
          <a:prstGeom prst="rect">
            <a:avLst/>
          </a:prstGeom>
        </p:spPr>
      </p:pic>
      <p:sp>
        <p:nvSpPr>
          <p:cNvPr id="6" name="Slide Number Placeholder 5"/>
          <p:cNvSpPr>
            <a:spLocks noGrp="1"/>
          </p:cNvSpPr>
          <p:nvPr>
            <p:ph type="sldNum" sz="quarter" idx="12"/>
          </p:nvPr>
        </p:nvSpPr>
        <p:spPr>
          <a:xfrm>
            <a:off x="3657601" y="4869657"/>
            <a:ext cx="561975" cy="273844"/>
          </a:xfrm>
        </p:spPr>
        <p:txBody>
          <a:bodyPr/>
          <a:lstStyle/>
          <a:p>
            <a:fld id="{F8391D53-037E-49AD-AC01-7BCA1EB81860}" type="slidenum">
              <a:rPr lang="en-US" smtClean="0"/>
              <a:t>41</a:t>
            </a:fld>
            <a:endParaRPr lang="en-US" dirty="0"/>
          </a:p>
        </p:txBody>
      </p:sp>
    </p:spTree>
    <p:extLst>
      <p:ext uri="{BB962C8B-B14F-4D97-AF65-F5344CB8AC3E}">
        <p14:creationId xmlns:p14="http://schemas.microsoft.com/office/powerpoint/2010/main" val="2722960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15400" cy="946137"/>
          </a:xfrm>
        </p:spPr>
        <p:txBody>
          <a:bodyPr>
            <a:normAutofit/>
          </a:bodyPr>
          <a:lstStyle/>
          <a:p>
            <a:r>
              <a:rPr lang="en-US" sz="3600" dirty="0">
                <a:effectLst/>
                <a:latin typeface="Palatino"/>
                <a:cs typeface="Palatino"/>
              </a:rPr>
              <a:t>Conclusion</a:t>
            </a:r>
          </a:p>
        </p:txBody>
      </p:sp>
      <p:sp>
        <p:nvSpPr>
          <p:cNvPr id="3" name="Content Placeholder 2"/>
          <p:cNvSpPr>
            <a:spLocks noGrp="1"/>
          </p:cNvSpPr>
          <p:nvPr>
            <p:ph idx="1"/>
          </p:nvPr>
        </p:nvSpPr>
        <p:spPr>
          <a:xfrm>
            <a:off x="304800" y="946137"/>
            <a:ext cx="7691370" cy="2571750"/>
          </a:xfrm>
        </p:spPr>
        <p:txBody>
          <a:bodyPr>
            <a:noAutofit/>
          </a:bodyPr>
          <a:lstStyle/>
          <a:p>
            <a:pPr>
              <a:spcAft>
                <a:spcPts val="600"/>
              </a:spcAft>
            </a:pPr>
            <a:r>
              <a:rPr lang="en-US" sz="1800" dirty="0">
                <a:latin typeface="Century Gothic"/>
                <a:cs typeface="Century Gothic"/>
              </a:rPr>
              <a:t>Stamford is the economic engine of Connecticut</a:t>
            </a:r>
          </a:p>
          <a:p>
            <a:pPr>
              <a:spcAft>
                <a:spcPts val="600"/>
              </a:spcAft>
            </a:pPr>
            <a:r>
              <a:rPr lang="en-US" sz="1800" dirty="0">
                <a:latin typeface="Century Gothic"/>
                <a:cs typeface="Century Gothic"/>
              </a:rPr>
              <a:t>Seeing population growth when the state is losing population</a:t>
            </a:r>
          </a:p>
          <a:p>
            <a:pPr>
              <a:spcAft>
                <a:spcPts val="600"/>
              </a:spcAft>
            </a:pPr>
            <a:r>
              <a:rPr lang="en-US" sz="1800" dirty="0">
                <a:latin typeface="Century Gothic"/>
                <a:cs typeface="Century Gothic"/>
              </a:rPr>
              <a:t>New business sectors emerging after 2008 financial crisis</a:t>
            </a:r>
          </a:p>
          <a:p>
            <a:pPr lvl="1">
              <a:spcAft>
                <a:spcPts val="600"/>
              </a:spcAft>
            </a:pPr>
            <a:r>
              <a:rPr lang="en-US" sz="1800" dirty="0">
                <a:latin typeface="Century Gothic"/>
                <a:cs typeface="Century Gothic"/>
              </a:rPr>
              <a:t>Consumer Goods &amp; Products –Henkel and Vineyard Vines</a:t>
            </a:r>
          </a:p>
          <a:p>
            <a:pPr lvl="1">
              <a:spcAft>
                <a:spcPts val="600"/>
              </a:spcAft>
            </a:pPr>
            <a:r>
              <a:rPr lang="en-US" sz="1800" dirty="0">
                <a:latin typeface="Century Gothic"/>
                <a:cs typeface="Century Gothic"/>
              </a:rPr>
              <a:t>Science &amp; Technology – Gartner and Indeed.com </a:t>
            </a:r>
          </a:p>
          <a:p>
            <a:pPr lvl="1">
              <a:spcAft>
                <a:spcPts val="600"/>
              </a:spcAft>
            </a:pPr>
            <a:r>
              <a:rPr lang="en-US" sz="1800" dirty="0">
                <a:latin typeface="Century Gothic"/>
                <a:cs typeface="Century Gothic"/>
              </a:rPr>
              <a:t>Finance – Synchrony &amp; PartnerRe </a:t>
            </a:r>
          </a:p>
          <a:p>
            <a:pPr>
              <a:spcAft>
                <a:spcPts val="600"/>
              </a:spcAft>
            </a:pPr>
            <a:r>
              <a:rPr lang="en-US" sz="1800" dirty="0">
                <a:latin typeface="Century Gothic"/>
                <a:cs typeface="Century Gothic"/>
              </a:rPr>
              <a:t>In order to attract similar companies, need to create an environment where people want to live, work, play</a:t>
            </a:r>
          </a:p>
          <a:p>
            <a:pPr>
              <a:spcAft>
                <a:spcPts val="600"/>
              </a:spcAft>
            </a:pPr>
            <a:r>
              <a:rPr lang="en-US" sz="1800" dirty="0">
                <a:latin typeface="Century Gothic"/>
                <a:cs typeface="Century Gothic"/>
              </a:rPr>
              <a:t>Investment by State and region important to successful, controlled growth</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2401" y="4140052"/>
            <a:ext cx="1167381" cy="883262"/>
          </a:xfrm>
          <a:prstGeom prst="rect">
            <a:avLst/>
          </a:prstGeom>
        </p:spPr>
      </p:pic>
      <p:sp>
        <p:nvSpPr>
          <p:cNvPr id="6" name="Slide Number Placeholder 5"/>
          <p:cNvSpPr>
            <a:spLocks noGrp="1"/>
          </p:cNvSpPr>
          <p:nvPr>
            <p:ph type="sldNum" sz="quarter" idx="12"/>
          </p:nvPr>
        </p:nvSpPr>
        <p:spPr>
          <a:xfrm>
            <a:off x="4572001" y="4869657"/>
            <a:ext cx="561975" cy="273844"/>
          </a:xfrm>
        </p:spPr>
        <p:txBody>
          <a:bodyPr/>
          <a:lstStyle/>
          <a:p>
            <a:fld id="{F8391D53-037E-49AD-AC01-7BCA1EB81860}" type="slidenum">
              <a:rPr lang="en-US" smtClean="0"/>
              <a:t>42</a:t>
            </a:fld>
            <a:endParaRPr lang="en-US" dirty="0"/>
          </a:p>
        </p:txBody>
      </p:sp>
    </p:spTree>
    <p:extLst>
      <p:ext uri="{BB962C8B-B14F-4D97-AF65-F5344CB8AC3E}">
        <p14:creationId xmlns:p14="http://schemas.microsoft.com/office/powerpoint/2010/main" val="3160587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1" y="373761"/>
            <a:ext cx="7426997" cy="4395978"/>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95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E8241B5-E00A-4066-89F6-4C68C104C1C5}"/>
              </a:ext>
            </a:extLst>
          </p:cNvPr>
          <p:cNvSpPr>
            <a:spLocks noGrp="1"/>
          </p:cNvSpPr>
          <p:nvPr>
            <p:ph type="ctrTitle"/>
          </p:nvPr>
        </p:nvSpPr>
        <p:spPr>
          <a:xfrm>
            <a:off x="1143000" y="2082403"/>
            <a:ext cx="6858000" cy="1035891"/>
          </a:xfrm>
        </p:spPr>
        <p:txBody>
          <a:bodyPr anchor="ctr">
            <a:normAutofit/>
          </a:bodyPr>
          <a:lstStyle/>
          <a:p>
            <a:r>
              <a:rPr lang="en-US" sz="3000" dirty="0">
                <a:solidFill>
                  <a:srgbClr val="479DB3"/>
                </a:solidFill>
                <a:latin typeface="Calibri Light"/>
                <a:cs typeface="Calibri Light"/>
              </a:rPr>
              <a:t>BRIDGEPORT, CT</a:t>
            </a:r>
          </a:p>
        </p:txBody>
      </p:sp>
      <p:sp>
        <p:nvSpPr>
          <p:cNvPr id="3" name="Subtitle 2">
            <a:extLst>
              <a:ext uri="{FF2B5EF4-FFF2-40B4-BE49-F238E27FC236}">
                <a16:creationId xmlns:a16="http://schemas.microsoft.com/office/drawing/2014/main" id="{5B76D024-18B2-4AFB-A4E5-7EA9056995F3}"/>
              </a:ext>
            </a:extLst>
          </p:cNvPr>
          <p:cNvSpPr>
            <a:spLocks noGrp="1"/>
          </p:cNvSpPr>
          <p:nvPr>
            <p:ph type="subTitle" idx="1"/>
          </p:nvPr>
        </p:nvSpPr>
        <p:spPr>
          <a:xfrm>
            <a:off x="1143000" y="3371850"/>
            <a:ext cx="6858000" cy="571500"/>
          </a:xfrm>
        </p:spPr>
        <p:txBody>
          <a:bodyPr>
            <a:normAutofit/>
          </a:bodyPr>
          <a:lstStyle/>
          <a:p>
            <a:r>
              <a:rPr lang="en-US" sz="1400"/>
              <a:t>FLAGSHIP PLACE</a:t>
            </a:r>
          </a:p>
          <a:p>
            <a:r>
              <a:rPr lang="en-US" sz="1400"/>
              <a:t>THE FOURTH REGIONAL PLAN</a:t>
            </a:r>
          </a:p>
        </p:txBody>
      </p:sp>
    </p:spTree>
    <p:extLst>
      <p:ext uri="{BB962C8B-B14F-4D97-AF65-F5344CB8AC3E}">
        <p14:creationId xmlns:p14="http://schemas.microsoft.com/office/powerpoint/2010/main" val="2399337306"/>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E8CC4-666B-4CDF-A4A9-59AD41170B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620" y="187177"/>
            <a:ext cx="8789837" cy="4724361"/>
          </a:xfrm>
          <a:prstGeom prst="rect">
            <a:avLst/>
          </a:prstGeom>
        </p:spPr>
      </p:pic>
    </p:spTree>
    <p:extLst>
      <p:ext uri="{BB962C8B-B14F-4D97-AF65-F5344CB8AC3E}">
        <p14:creationId xmlns:p14="http://schemas.microsoft.com/office/powerpoint/2010/main" val="3678148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9C1F23-A776-4C41-A830-62723DFA86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877" y="201706"/>
            <a:ext cx="8774205" cy="4725835"/>
          </a:xfrm>
          <a:prstGeom prst="rect">
            <a:avLst/>
          </a:prstGeom>
        </p:spPr>
      </p:pic>
    </p:spTree>
    <p:extLst>
      <p:ext uri="{BB962C8B-B14F-4D97-AF65-F5344CB8AC3E}">
        <p14:creationId xmlns:p14="http://schemas.microsoft.com/office/powerpoint/2010/main" val="4238662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ABB44-AAA2-49DD-AECF-D38EDBBADA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7020" y="88323"/>
            <a:ext cx="8829962" cy="4966855"/>
          </a:xfrm>
          <a:prstGeom prst="rect">
            <a:avLst/>
          </a:prstGeom>
        </p:spPr>
      </p:pic>
    </p:spTree>
    <p:extLst>
      <p:ext uri="{BB962C8B-B14F-4D97-AF65-F5344CB8AC3E}">
        <p14:creationId xmlns:p14="http://schemas.microsoft.com/office/powerpoint/2010/main" val="734563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1" y="373761"/>
            <a:ext cx="7426997" cy="4395978"/>
            <a:chOff x="1155481" y="498348"/>
            <a:chExt cx="9902663" cy="5861304"/>
          </a:xfrm>
        </p:grpSpPr>
        <p:sp>
          <p:nvSpPr>
            <p:cNvPr id="4"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95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B101AE-5E0E-4FA7-8DBA-D5C6E7A80EA5}"/>
              </a:ext>
            </a:extLst>
          </p:cNvPr>
          <p:cNvSpPr>
            <a:spLocks noGrp="1"/>
          </p:cNvSpPr>
          <p:nvPr>
            <p:ph type="title"/>
          </p:nvPr>
        </p:nvSpPr>
        <p:spPr>
          <a:xfrm>
            <a:off x="1143000" y="2082403"/>
            <a:ext cx="6858000" cy="1035891"/>
          </a:xfrm>
        </p:spPr>
        <p:txBody>
          <a:bodyPr vert="horz" lIns="68580" tIns="34290" rIns="68580" bIns="34290" rtlCol="0" anchor="ctr">
            <a:normAutofit/>
          </a:bodyPr>
          <a:lstStyle/>
          <a:p>
            <a:pPr algn="ctr"/>
            <a:r>
              <a:rPr lang="en-US" sz="3000" dirty="0">
                <a:solidFill>
                  <a:schemeClr val="accent1"/>
                </a:solidFill>
                <a:latin typeface="Calibri Light"/>
                <a:cs typeface="Calibri Light"/>
              </a:rPr>
              <a:t>Upgrade Infrastructure for Resilience</a:t>
            </a:r>
          </a:p>
        </p:txBody>
      </p:sp>
    </p:spTree>
    <p:extLst>
      <p:ext uri="{BB962C8B-B14F-4D97-AF65-F5344CB8AC3E}">
        <p14:creationId xmlns:p14="http://schemas.microsoft.com/office/powerpoint/2010/main" val="3373456837"/>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A4EDB7-2172-4B82-A38B-19E8EF817890}"/>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72150" y="143212"/>
            <a:ext cx="8799701" cy="4857077"/>
          </a:xfrm>
          <a:prstGeom prst="rect">
            <a:avLst/>
          </a:prstGeom>
        </p:spPr>
      </p:pic>
    </p:spTree>
    <p:extLst>
      <p:ext uri="{BB962C8B-B14F-4D97-AF65-F5344CB8AC3E}">
        <p14:creationId xmlns:p14="http://schemas.microsoft.com/office/powerpoint/2010/main" val="3711710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42DB-2923-44D1-A9F7-5F13BC27DBD3}"/>
              </a:ext>
            </a:extLst>
          </p:cNvPr>
          <p:cNvSpPr>
            <a:spLocks noGrp="1"/>
          </p:cNvSpPr>
          <p:nvPr>
            <p:ph type="title"/>
          </p:nvPr>
        </p:nvSpPr>
        <p:spPr/>
        <p:txBody>
          <a:bodyPr/>
          <a:lstStyle/>
          <a:p>
            <a:endParaRPr lang="en-US"/>
          </a:p>
        </p:txBody>
      </p:sp>
      <p:pic>
        <p:nvPicPr>
          <p:cNvPr id="4" name="Content Placeholder 3" descr="Description: Description: Description: Description: Description: Description: C:\Users\Jeff\AppData\Local\Microsoft\Windows\Temporary Internet Files\Content.Outlook\2T3KJ0NL\Eco-Technology Pk - MDP Phase Two REVISED (2).jpg">
            <a:extLst>
              <a:ext uri="{FF2B5EF4-FFF2-40B4-BE49-F238E27FC236}">
                <a16:creationId xmlns:a16="http://schemas.microsoft.com/office/drawing/2014/main" id="{43BA63C2-3722-4940-9004-89948E799BDA}"/>
              </a:ext>
            </a:extLst>
          </p:cNvPr>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25239" y="207519"/>
            <a:ext cx="8693524" cy="4728462"/>
          </a:xfrm>
          <a:prstGeom prst="rect">
            <a:avLst/>
          </a:prstGeom>
          <a:noFill/>
          <a:ln>
            <a:noFill/>
          </a:ln>
        </p:spPr>
      </p:pic>
    </p:spTree>
    <p:extLst>
      <p:ext uri="{BB962C8B-B14F-4D97-AF65-F5344CB8AC3E}">
        <p14:creationId xmlns:p14="http://schemas.microsoft.com/office/powerpoint/2010/main" val="51595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3_Jamaic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Jamaica, Queens</a:t>
            </a:r>
          </a:p>
        </p:txBody>
      </p:sp>
      <p:sp>
        <p:nvSpPr>
          <p:cNvPr id="7" name="TextBox 6"/>
          <p:cNvSpPr txBox="1"/>
          <p:nvPr/>
        </p:nvSpPr>
        <p:spPr>
          <a:xfrm>
            <a:off x="6848901" y="1722894"/>
            <a:ext cx="2286000" cy="2677656"/>
          </a:xfrm>
          <a:prstGeom prst="rect">
            <a:avLst/>
          </a:prstGeom>
          <a:noFill/>
        </p:spPr>
        <p:txBody>
          <a:bodyPr wrap="square" rtlCol="0">
            <a:spAutoFit/>
          </a:bodyPr>
          <a:lstStyle/>
          <a:p>
            <a:pPr algn="ctr"/>
            <a:r>
              <a:rPr lang="en-US" sz="2800" b="1" i="1" dirty="0"/>
              <a:t>A business &amp; cultural hub with ties to neighboring communities &amp; JFK airport</a:t>
            </a:r>
          </a:p>
        </p:txBody>
      </p:sp>
    </p:spTree>
    <p:extLst>
      <p:ext uri="{BB962C8B-B14F-4D97-AF65-F5344CB8AC3E}">
        <p14:creationId xmlns:p14="http://schemas.microsoft.com/office/powerpoint/2010/main" val="3946165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1" y="373761"/>
            <a:ext cx="7426997" cy="4395978"/>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95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644C5F7-1FCB-43F8-B9D2-8B352CD58F16}"/>
              </a:ext>
            </a:extLst>
          </p:cNvPr>
          <p:cNvSpPr>
            <a:spLocks noGrp="1"/>
          </p:cNvSpPr>
          <p:nvPr>
            <p:ph type="title"/>
          </p:nvPr>
        </p:nvSpPr>
        <p:spPr>
          <a:xfrm>
            <a:off x="1143000" y="2082403"/>
            <a:ext cx="6858000" cy="1035891"/>
          </a:xfrm>
        </p:spPr>
        <p:txBody>
          <a:bodyPr vert="horz" lIns="68580" tIns="34290" rIns="68580" bIns="34290" rtlCol="0" anchor="ctr">
            <a:normAutofit/>
          </a:bodyPr>
          <a:lstStyle/>
          <a:p>
            <a:pPr algn="ctr"/>
            <a:r>
              <a:rPr lang="en-US" sz="3000" dirty="0">
                <a:solidFill>
                  <a:srgbClr val="479DB3"/>
                </a:solidFill>
                <a:latin typeface="Calibri Light"/>
                <a:cs typeface="Calibri Light"/>
              </a:rPr>
              <a:t>Protect Low-Income Residents from</a:t>
            </a:r>
            <a:br>
              <a:rPr lang="en-US" sz="3000" dirty="0">
                <a:solidFill>
                  <a:srgbClr val="479DB3"/>
                </a:solidFill>
                <a:latin typeface="Calibri Light"/>
                <a:cs typeface="Calibri Light"/>
              </a:rPr>
            </a:br>
            <a:r>
              <a:rPr lang="en-US" sz="3000" dirty="0">
                <a:solidFill>
                  <a:srgbClr val="479DB3"/>
                </a:solidFill>
                <a:latin typeface="Calibri Light"/>
                <a:cs typeface="Calibri Light"/>
              </a:rPr>
              <a:t>Displacement and Homelessness</a:t>
            </a:r>
          </a:p>
        </p:txBody>
      </p:sp>
    </p:spTree>
    <p:extLst>
      <p:ext uri="{BB962C8B-B14F-4D97-AF65-F5344CB8AC3E}">
        <p14:creationId xmlns:p14="http://schemas.microsoft.com/office/powerpoint/2010/main" val="7027256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DB7AD-9224-430A-BC9B-10D0058910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4472" y="75641"/>
            <a:ext cx="8875056" cy="4992220"/>
          </a:xfrm>
          <a:prstGeom prst="rect">
            <a:avLst/>
          </a:prstGeom>
        </p:spPr>
      </p:pic>
    </p:spTree>
    <p:extLst>
      <p:ext uri="{BB962C8B-B14F-4D97-AF65-F5344CB8AC3E}">
        <p14:creationId xmlns:p14="http://schemas.microsoft.com/office/powerpoint/2010/main" val="63412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4F8D8FB-4D51-41F8-B26D-9A1F630EF2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706" y="206686"/>
            <a:ext cx="8764121" cy="4725023"/>
          </a:xfrm>
          <a:prstGeom prst="rect">
            <a:avLst/>
          </a:prstGeom>
        </p:spPr>
      </p:pic>
    </p:spTree>
    <p:extLst>
      <p:ext uri="{BB962C8B-B14F-4D97-AF65-F5344CB8AC3E}">
        <p14:creationId xmlns:p14="http://schemas.microsoft.com/office/powerpoint/2010/main" val="3204602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1E2FCC-076F-45AC-93EE-19CCEF7807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809" y="135658"/>
            <a:ext cx="8711250" cy="4896905"/>
          </a:xfrm>
          <a:prstGeom prst="rect">
            <a:avLst/>
          </a:prstGeom>
        </p:spPr>
      </p:pic>
    </p:spTree>
    <p:extLst>
      <p:ext uri="{BB962C8B-B14F-4D97-AF65-F5344CB8AC3E}">
        <p14:creationId xmlns:p14="http://schemas.microsoft.com/office/powerpoint/2010/main" val="835439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1" y="373761"/>
            <a:ext cx="7426997" cy="4395978"/>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95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E2BD3B8-8352-4B09-9A57-0FB368E697F2}"/>
              </a:ext>
            </a:extLst>
          </p:cNvPr>
          <p:cNvSpPr>
            <a:spLocks noGrp="1"/>
          </p:cNvSpPr>
          <p:nvPr>
            <p:ph type="title"/>
          </p:nvPr>
        </p:nvSpPr>
        <p:spPr>
          <a:xfrm>
            <a:off x="1143000" y="2187294"/>
            <a:ext cx="6858000" cy="1035891"/>
          </a:xfrm>
        </p:spPr>
        <p:txBody>
          <a:bodyPr vert="horz" lIns="68580" tIns="34290" rIns="68580" bIns="34290" rtlCol="0" anchor="ctr">
            <a:normAutofit fontScale="90000"/>
          </a:bodyPr>
          <a:lstStyle/>
          <a:p>
            <a:pPr algn="ctr">
              <a:lnSpc>
                <a:spcPct val="75000"/>
              </a:lnSpc>
            </a:pPr>
            <a:r>
              <a:rPr lang="en-US" kern="1200" dirty="0">
                <a:solidFill>
                  <a:srgbClr val="479DB3"/>
                </a:solidFill>
                <a:latin typeface="Calibri Light"/>
                <a:cs typeface="Calibri Light"/>
              </a:rPr>
              <a:t>Partner with Anchor Institutions</a:t>
            </a:r>
            <a:br>
              <a:rPr lang="en-US" kern="1200" dirty="0">
                <a:solidFill>
                  <a:srgbClr val="479DB3"/>
                </a:solidFill>
                <a:latin typeface="Calibri Light"/>
                <a:cs typeface="Calibri Light"/>
              </a:rPr>
            </a:br>
            <a:r>
              <a:rPr lang="en-US" sz="2700" dirty="0">
                <a:solidFill>
                  <a:srgbClr val="479DB3"/>
                </a:solidFill>
                <a:latin typeface="Calibri Light"/>
                <a:cs typeface="Calibri Light"/>
              </a:rPr>
              <a:t>and</a:t>
            </a:r>
            <a:br>
              <a:rPr lang="en-US" kern="1200" dirty="0">
                <a:solidFill>
                  <a:srgbClr val="479DB3"/>
                </a:solidFill>
                <a:latin typeface="Calibri Light"/>
                <a:cs typeface="Calibri Light"/>
              </a:rPr>
            </a:br>
            <a:r>
              <a:rPr lang="en-US" kern="1200" dirty="0">
                <a:solidFill>
                  <a:srgbClr val="479DB3"/>
                </a:solidFill>
                <a:latin typeface="Calibri Light"/>
                <a:cs typeface="Calibri Light"/>
              </a:rPr>
              <a:t>Restore Regional Job Centers</a:t>
            </a:r>
            <a:br>
              <a:rPr lang="en-US" sz="2300" dirty="0">
                <a:solidFill>
                  <a:srgbClr val="479DB3"/>
                </a:solidFill>
                <a:latin typeface="Calibri Light"/>
                <a:cs typeface="Calibri Light"/>
              </a:rPr>
            </a:br>
            <a:endParaRPr lang="en-US" sz="2300" dirty="0">
              <a:solidFill>
                <a:srgbClr val="479DB3"/>
              </a:solidFill>
              <a:latin typeface="Calibri Light"/>
              <a:cs typeface="Calibri Light"/>
            </a:endParaRPr>
          </a:p>
        </p:txBody>
      </p:sp>
    </p:spTree>
    <p:extLst>
      <p:ext uri="{BB962C8B-B14F-4D97-AF65-F5344CB8AC3E}">
        <p14:creationId xmlns:p14="http://schemas.microsoft.com/office/powerpoint/2010/main" val="346513047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D4B72C-8B09-43B1-8659-9CAB56092B1A}"/>
              </a:ext>
            </a:extLst>
          </p:cNvPr>
          <p:cNvGrpSpPr/>
          <p:nvPr/>
        </p:nvGrpSpPr>
        <p:grpSpPr>
          <a:xfrm>
            <a:off x="228874" y="163887"/>
            <a:ext cx="8686253" cy="4815728"/>
            <a:chOff x="221858" y="124795"/>
            <a:chExt cx="11581670" cy="6420971"/>
          </a:xfrm>
        </p:grpSpPr>
        <p:pic>
          <p:nvPicPr>
            <p:cNvPr id="7" name="Picture 6">
              <a:extLst>
                <a:ext uri="{FF2B5EF4-FFF2-40B4-BE49-F238E27FC236}">
                  <a16:creationId xmlns:a16="http://schemas.microsoft.com/office/drawing/2014/main" id="{BC559266-D8A2-4D52-AAF2-9FE3F4E682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5990" y="124795"/>
              <a:ext cx="5707538" cy="6420971"/>
            </a:xfrm>
            <a:prstGeom prst="rect">
              <a:avLst/>
            </a:prstGeom>
          </p:spPr>
        </p:pic>
        <p:pic>
          <p:nvPicPr>
            <p:cNvPr id="2" name="Picture 1">
              <a:extLst>
                <a:ext uri="{FF2B5EF4-FFF2-40B4-BE49-F238E27FC236}">
                  <a16:creationId xmlns:a16="http://schemas.microsoft.com/office/drawing/2014/main" id="{DB705EAD-406D-4F68-816A-3676E2AA41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21858" y="124795"/>
              <a:ext cx="5707519" cy="6420971"/>
            </a:xfrm>
            <a:prstGeom prst="rect">
              <a:avLst/>
            </a:prstGeom>
          </p:spPr>
        </p:pic>
      </p:grpSp>
    </p:spTree>
    <p:extLst>
      <p:ext uri="{BB962C8B-B14F-4D97-AF65-F5344CB8AC3E}">
        <p14:creationId xmlns:p14="http://schemas.microsoft.com/office/powerpoint/2010/main" val="662235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8B42A-AF04-4B5B-B688-E4CB3F9F15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6291" y="241299"/>
            <a:ext cx="4296410" cy="4660900"/>
          </a:xfrm>
          <a:prstGeom prst="rect">
            <a:avLst/>
          </a:prstGeom>
        </p:spPr>
      </p:pic>
      <p:pic>
        <p:nvPicPr>
          <p:cNvPr id="3" name="Content Placeholder 12">
            <a:extLst>
              <a:ext uri="{FF2B5EF4-FFF2-40B4-BE49-F238E27FC236}">
                <a16:creationId xmlns:a16="http://schemas.microsoft.com/office/drawing/2014/main" id="{F04B615B-5C9D-4DBC-9C3D-45646A769A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41298" y="241299"/>
            <a:ext cx="4296411" cy="4660900"/>
          </a:xfrm>
          <a:prstGeom prst="rect">
            <a:avLst/>
          </a:prstGeom>
        </p:spPr>
      </p:pic>
    </p:spTree>
    <p:extLst>
      <p:ext uri="{BB962C8B-B14F-4D97-AF65-F5344CB8AC3E}">
        <p14:creationId xmlns:p14="http://schemas.microsoft.com/office/powerpoint/2010/main" val="253248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6805A-8831-4538-9D1B-4C8AD26AFE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365" y="90767"/>
            <a:ext cx="8821271" cy="4961966"/>
          </a:xfrm>
          <a:prstGeom prst="rect">
            <a:avLst/>
          </a:prstGeom>
        </p:spPr>
      </p:pic>
    </p:spTree>
    <p:extLst>
      <p:ext uri="{BB962C8B-B14F-4D97-AF65-F5344CB8AC3E}">
        <p14:creationId xmlns:p14="http://schemas.microsoft.com/office/powerpoint/2010/main" val="2030821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6611" y="373761"/>
            <a:ext cx="7426997" cy="4395978"/>
            <a:chOff x="1155481" y="498348"/>
            <a:chExt cx="9902663" cy="5861304"/>
          </a:xfrm>
        </p:grpSpPr>
        <p:sp>
          <p:nvSpPr>
            <p:cNvPr id="8"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9" name="Oval 8">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0"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2" name="Rectangle 11"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85950"/>
            <a:ext cx="9144000"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E2BD3B8-8352-4B09-9A57-0FB368E697F2}"/>
              </a:ext>
            </a:extLst>
          </p:cNvPr>
          <p:cNvSpPr>
            <a:spLocks noGrp="1"/>
          </p:cNvSpPr>
          <p:nvPr>
            <p:ph type="title"/>
          </p:nvPr>
        </p:nvSpPr>
        <p:spPr>
          <a:xfrm>
            <a:off x="1294581" y="2056136"/>
            <a:ext cx="6554838" cy="990098"/>
          </a:xfrm>
        </p:spPr>
        <p:txBody>
          <a:bodyPr vert="horz" lIns="68580" tIns="34290" rIns="68580" bIns="34290" rtlCol="0" anchor="ctr">
            <a:normAutofit fontScale="90000"/>
          </a:bodyPr>
          <a:lstStyle/>
          <a:p>
            <a:pPr algn="ctr"/>
            <a:r>
              <a:rPr lang="en-US" sz="2300" dirty="0">
                <a:solidFill>
                  <a:srgbClr val="479DB3"/>
                </a:solidFill>
                <a:latin typeface="Calibri Light"/>
                <a:cs typeface="Calibri Light"/>
              </a:rPr>
              <a:t>be </a:t>
            </a:r>
            <a:r>
              <a:rPr lang="en-US" sz="4500" dirty="0">
                <a:solidFill>
                  <a:srgbClr val="479DB3"/>
                </a:solidFill>
                <a:latin typeface="Calibri Light"/>
                <a:cs typeface="Calibri Light"/>
              </a:rPr>
              <a:t>BOLD</a:t>
            </a:r>
            <a:r>
              <a:rPr lang="en-US" sz="2300" dirty="0">
                <a:solidFill>
                  <a:srgbClr val="479DB3"/>
                </a:solidFill>
                <a:latin typeface="Calibri Light"/>
                <a:cs typeface="Calibri Light"/>
              </a:rPr>
              <a:t> today</a:t>
            </a:r>
            <a:br>
              <a:rPr lang="en-US" sz="2300" dirty="0">
                <a:solidFill>
                  <a:srgbClr val="479DB3"/>
                </a:solidFill>
                <a:latin typeface="Calibri Light"/>
                <a:cs typeface="Calibri Light"/>
              </a:rPr>
            </a:br>
            <a:r>
              <a:rPr lang="en-US" sz="2300" dirty="0">
                <a:solidFill>
                  <a:srgbClr val="479DB3"/>
                </a:solidFill>
                <a:latin typeface="Calibri Light"/>
                <a:cs typeface="Calibri Light"/>
              </a:rPr>
              <a:t>to be</a:t>
            </a:r>
            <a:br>
              <a:rPr lang="en-US" sz="2300" dirty="0">
                <a:solidFill>
                  <a:srgbClr val="479DB3"/>
                </a:solidFill>
                <a:latin typeface="Calibri Light"/>
                <a:cs typeface="Calibri Light"/>
              </a:rPr>
            </a:br>
            <a:r>
              <a:rPr lang="en-US" sz="4500" dirty="0">
                <a:solidFill>
                  <a:srgbClr val="479DB3"/>
                </a:solidFill>
                <a:latin typeface="Calibri Light"/>
                <a:cs typeface="Calibri Light"/>
              </a:rPr>
              <a:t>GREAT</a:t>
            </a:r>
            <a:r>
              <a:rPr lang="en-US" sz="2300" dirty="0">
                <a:solidFill>
                  <a:srgbClr val="479DB3"/>
                </a:solidFill>
                <a:latin typeface="Calibri Light"/>
                <a:cs typeface="Calibri Light"/>
              </a:rPr>
              <a:t> tomorrow</a:t>
            </a:r>
          </a:p>
        </p:txBody>
      </p:sp>
    </p:spTree>
    <p:extLst>
      <p:ext uri="{BB962C8B-B14F-4D97-AF65-F5344CB8AC3E}">
        <p14:creationId xmlns:p14="http://schemas.microsoft.com/office/powerpoint/2010/main" val="3416878991"/>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600" b="0" i="1" dirty="0"/>
              <a:t>Moderator: </a:t>
            </a:r>
            <a:r>
              <a:rPr lang="en-US" sz="1600" dirty="0"/>
              <a:t>Hope Knight</a:t>
            </a:r>
            <a:r>
              <a:rPr lang="en-US" sz="1600" b="0" dirty="0"/>
              <a:t>, President &amp; CEO, Greater Jamaica Development Corporation, </a:t>
            </a:r>
            <a:r>
              <a:rPr lang="en-US" sz="1600" b="0" i="1" dirty="0"/>
              <a:t>@</a:t>
            </a:r>
            <a:r>
              <a:rPr lang="en-US" sz="1600" b="0" i="1" dirty="0" err="1"/>
              <a:t>GJDCPrez</a:t>
            </a:r>
            <a:endParaRPr lang="en-US" sz="1600" b="0" dirty="0"/>
          </a:p>
          <a:p>
            <a:r>
              <a:rPr lang="en-US" sz="1600" dirty="0"/>
              <a:t>Laura Curran</a:t>
            </a:r>
            <a:r>
              <a:rPr lang="en-US" sz="1600" b="0" dirty="0"/>
              <a:t>, County Executive, Nassau County, New York</a:t>
            </a:r>
          </a:p>
          <a:p>
            <a:r>
              <a:rPr lang="en-US" sz="1600" dirty="0"/>
              <a:t>Lynn Haig</a:t>
            </a:r>
            <a:r>
              <a:rPr lang="en-US" sz="1600" b="0" dirty="0"/>
              <a:t>, Director of Planning, Office of Planning &amp; Economic Development, City of Bridgeport, Connecticut, </a:t>
            </a:r>
            <a:r>
              <a:rPr lang="en-US" sz="1600" b="0" i="1" dirty="0"/>
              <a:t>@</a:t>
            </a:r>
            <a:r>
              <a:rPr lang="en-US" sz="1600" b="0" i="1" dirty="0" err="1"/>
              <a:t>CityofBptCT</a:t>
            </a:r>
            <a:endParaRPr lang="en-US" sz="1600" b="0" dirty="0"/>
          </a:p>
          <a:p>
            <a:r>
              <a:rPr lang="en-US" sz="1600" dirty="0"/>
              <a:t>Melissa Mark-</a:t>
            </a:r>
            <a:r>
              <a:rPr lang="en-US" sz="1600" dirty="0" err="1"/>
              <a:t>Viverito</a:t>
            </a:r>
            <a:r>
              <a:rPr lang="en-US" sz="1600" b="0" dirty="0"/>
              <a:t>, Senior Advisor, Latino Victory Fund; former New York City Council Speaker, </a:t>
            </a:r>
            <a:r>
              <a:rPr lang="en-US" sz="1600" b="0" i="1" dirty="0"/>
              <a:t>@</a:t>
            </a:r>
            <a:r>
              <a:rPr lang="en-US" sz="1600" b="0" i="1" dirty="0" err="1"/>
              <a:t>MMViverito</a:t>
            </a:r>
            <a:endParaRPr lang="en-US" sz="1600" b="0" dirty="0"/>
          </a:p>
          <a:p>
            <a:r>
              <a:rPr lang="en-US" sz="1600" dirty="0"/>
              <a:t>David Martin</a:t>
            </a:r>
            <a:r>
              <a:rPr lang="en-US" sz="1600" b="0" dirty="0"/>
              <a:t>, Mayor, Stamford, Connecticut, </a:t>
            </a:r>
            <a:r>
              <a:rPr lang="en-US" sz="1600" b="0" i="1" dirty="0"/>
              <a:t>@</a:t>
            </a:r>
            <a:r>
              <a:rPr lang="en-US" sz="1600" b="0" i="1" dirty="0" err="1"/>
              <a:t>StamfordMayor</a:t>
            </a:r>
            <a:endParaRPr lang="en-US" sz="1600" b="0" dirty="0"/>
          </a:p>
        </p:txBody>
      </p:sp>
      <p:sp>
        <p:nvSpPr>
          <p:cNvPr id="3" name="Title 2"/>
          <p:cNvSpPr>
            <a:spLocks noGrp="1"/>
          </p:cNvSpPr>
          <p:nvPr>
            <p:ph type="title"/>
          </p:nvPr>
        </p:nvSpPr>
        <p:spPr/>
        <p:txBody>
          <a:bodyPr/>
          <a:lstStyle/>
          <a:p>
            <a:r>
              <a:rPr lang="en-US" b="1" dirty="0"/>
              <a:t>Invest in the Region’s </a:t>
            </a:r>
            <a:br>
              <a:rPr lang="en-US" b="1" dirty="0"/>
            </a:br>
            <a:r>
              <a:rPr lang="en-US" b="1" dirty="0"/>
              <a:t>Flagship Places </a:t>
            </a:r>
            <a:endParaRPr lang="en-US" dirty="0"/>
          </a:p>
        </p:txBody>
      </p:sp>
    </p:spTree>
    <p:extLst>
      <p:ext uri="{BB962C8B-B14F-4D97-AF65-F5344CB8AC3E}">
        <p14:creationId xmlns:p14="http://schemas.microsoft.com/office/powerpoint/2010/main" val="390573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Projects\1690_4RP\Design\4RP ORG Renderings\Flagship Birds Eye Views\RPA-4RP-Render-Flagship-09-Inner-Sound-1-Befor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6767762"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5"/>
          <p:cNvSpPr>
            <a:spLocks noGrp="1"/>
          </p:cNvSpPr>
          <p:nvPr>
            <p:ph type="title"/>
          </p:nvPr>
        </p:nvSpPr>
        <p:spPr/>
        <p:txBody>
          <a:bodyPr/>
          <a:lstStyle/>
          <a:p>
            <a:r>
              <a:rPr lang="en-US" dirty="0"/>
              <a:t>Inner Long Island Sound</a:t>
            </a:r>
          </a:p>
        </p:txBody>
      </p:sp>
      <p:sp>
        <p:nvSpPr>
          <p:cNvPr id="7" name="TextBox 6"/>
          <p:cNvSpPr txBox="1"/>
          <p:nvPr/>
        </p:nvSpPr>
        <p:spPr>
          <a:xfrm>
            <a:off x="6767762" y="1976149"/>
            <a:ext cx="2376238" cy="1384995"/>
          </a:xfrm>
          <a:prstGeom prst="rect">
            <a:avLst/>
          </a:prstGeom>
          <a:noFill/>
        </p:spPr>
        <p:txBody>
          <a:bodyPr wrap="square" rtlCol="0">
            <a:spAutoFit/>
          </a:bodyPr>
          <a:lstStyle/>
          <a:p>
            <a:pPr algn="ctr"/>
            <a:r>
              <a:rPr lang="en-US" sz="2800" b="1" i="1" dirty="0"/>
              <a:t>A healthy place to live &amp; work</a:t>
            </a:r>
          </a:p>
        </p:txBody>
      </p:sp>
    </p:spTree>
    <p:extLst>
      <p:ext uri="{BB962C8B-B14F-4D97-AF65-F5344CB8AC3E}">
        <p14:creationId xmlns:p14="http://schemas.microsoft.com/office/powerpoint/2010/main" val="3368750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Projects\1690_4RP\Design\4RP ORG Renderings\Flagship Birds Eye Views\RPA-4RP-Render-Flagship-09-Inner-Sound-2-Af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9" y="0"/>
            <a:ext cx="6767763" cy="5143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5"/>
          <p:cNvSpPr>
            <a:spLocks noGrp="1"/>
          </p:cNvSpPr>
          <p:nvPr>
            <p:ph type="title"/>
          </p:nvPr>
        </p:nvSpPr>
        <p:spPr/>
        <p:txBody>
          <a:bodyPr/>
          <a:lstStyle/>
          <a:p>
            <a:r>
              <a:rPr lang="en-US" dirty="0"/>
              <a:t>Inner Long Island Sound</a:t>
            </a:r>
          </a:p>
        </p:txBody>
      </p:sp>
      <p:sp>
        <p:nvSpPr>
          <p:cNvPr id="7" name="TextBox 6"/>
          <p:cNvSpPr txBox="1"/>
          <p:nvPr/>
        </p:nvSpPr>
        <p:spPr>
          <a:xfrm>
            <a:off x="6767762" y="1976149"/>
            <a:ext cx="2376238" cy="1384995"/>
          </a:xfrm>
          <a:prstGeom prst="rect">
            <a:avLst/>
          </a:prstGeom>
          <a:noFill/>
        </p:spPr>
        <p:txBody>
          <a:bodyPr wrap="square" rtlCol="0">
            <a:spAutoFit/>
          </a:bodyPr>
          <a:lstStyle/>
          <a:p>
            <a:pPr algn="ctr"/>
            <a:r>
              <a:rPr lang="en-US" sz="2800" b="1" i="1" dirty="0"/>
              <a:t>A healthy place to live &amp; work</a:t>
            </a:r>
          </a:p>
        </p:txBody>
      </p:sp>
    </p:spTree>
    <p:extLst>
      <p:ext uri="{BB962C8B-B14F-4D97-AF65-F5344CB8AC3E}">
        <p14:creationId xmlns:p14="http://schemas.microsoft.com/office/powerpoint/2010/main" val="286316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7 - background - Photore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07200" cy="517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Nassau Hub, Long Island</a:t>
            </a:r>
          </a:p>
        </p:txBody>
      </p:sp>
      <p:sp>
        <p:nvSpPr>
          <p:cNvPr id="5" name="TextBox 4"/>
          <p:cNvSpPr txBox="1"/>
          <p:nvPr/>
        </p:nvSpPr>
        <p:spPr>
          <a:xfrm>
            <a:off x="6767513" y="2038350"/>
            <a:ext cx="2376487" cy="1384995"/>
          </a:xfrm>
          <a:prstGeom prst="rect">
            <a:avLst/>
          </a:prstGeom>
          <a:noFill/>
        </p:spPr>
        <p:txBody>
          <a:bodyPr wrap="square" rtlCol="0">
            <a:spAutoFit/>
          </a:bodyPr>
          <a:lstStyle/>
          <a:p>
            <a:pPr algn="ctr"/>
            <a:r>
              <a:rPr lang="en-US" sz="2800" b="1" i="1" dirty="0"/>
              <a:t>New transit links for a diverse suburb</a:t>
            </a:r>
          </a:p>
        </p:txBody>
      </p:sp>
    </p:spTree>
    <p:extLst>
      <p:ext uri="{BB962C8B-B14F-4D97-AF65-F5344CB8AC3E}">
        <p14:creationId xmlns:p14="http://schemas.microsoft.com/office/powerpoint/2010/main" val="1103142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07_Nassau.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767513"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Nassau Hub, Long Island</a:t>
            </a:r>
          </a:p>
        </p:txBody>
      </p:sp>
      <p:sp>
        <p:nvSpPr>
          <p:cNvPr id="7" name="TextBox 6"/>
          <p:cNvSpPr txBox="1"/>
          <p:nvPr/>
        </p:nvSpPr>
        <p:spPr>
          <a:xfrm>
            <a:off x="6767513" y="2038350"/>
            <a:ext cx="2376487" cy="1384995"/>
          </a:xfrm>
          <a:prstGeom prst="rect">
            <a:avLst/>
          </a:prstGeom>
          <a:noFill/>
        </p:spPr>
        <p:txBody>
          <a:bodyPr wrap="square" rtlCol="0">
            <a:spAutoFit/>
          </a:bodyPr>
          <a:lstStyle/>
          <a:p>
            <a:pPr algn="ctr"/>
            <a:r>
              <a:rPr lang="en-US" sz="2800" b="1" i="1" dirty="0"/>
              <a:t>New transit links for a diverse suburb</a:t>
            </a:r>
          </a:p>
        </p:txBody>
      </p:sp>
    </p:spTree>
    <p:extLst>
      <p:ext uri="{BB962C8B-B14F-4D97-AF65-F5344CB8AC3E}">
        <p14:creationId xmlns:p14="http://schemas.microsoft.com/office/powerpoint/2010/main" val="1380329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efault Theme">
  <a:themeElements>
    <a:clrScheme name="RPA 1">
      <a:dk1>
        <a:srgbClr val="313231"/>
      </a:dk1>
      <a:lt1>
        <a:sysClr val="window" lastClr="FFFFFF"/>
      </a:lt1>
      <a:dk2>
        <a:srgbClr val="B5AB8E"/>
      </a:dk2>
      <a:lt2>
        <a:srgbClr val="EEECE1"/>
      </a:lt2>
      <a:accent1>
        <a:srgbClr val="479DB3"/>
      </a:accent1>
      <a:accent2>
        <a:srgbClr val="EEA529"/>
      </a:accent2>
      <a:accent3>
        <a:srgbClr val="CF1C20"/>
      </a:accent3>
      <a:accent4>
        <a:srgbClr val="524D74"/>
      </a:accent4>
      <a:accent5>
        <a:srgbClr val="505150"/>
      </a:accent5>
      <a:accent6>
        <a:srgbClr val="8D8E8D"/>
      </a:accent6>
      <a:hlink>
        <a:srgbClr val="479DB3"/>
      </a:hlink>
      <a:folHlink>
        <a:srgbClr val="524D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43</TotalTime>
  <Words>1625</Words>
  <Application>Microsoft Macintosh PowerPoint</Application>
  <PresentationFormat>On-screen Show (16:9)</PresentationFormat>
  <Paragraphs>291</Paragraphs>
  <Slides>59</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Calibri</vt:lpstr>
      <vt:lpstr>Calibri Light</vt:lpstr>
      <vt:lpstr>Century Gothic</vt:lpstr>
      <vt:lpstr>Courier New</vt:lpstr>
      <vt:lpstr>Open Sans</vt:lpstr>
      <vt:lpstr>Open Sans Light</vt:lpstr>
      <vt:lpstr>Palatino</vt:lpstr>
      <vt:lpstr>Palatino Linotype</vt:lpstr>
      <vt:lpstr>Wingdings</vt:lpstr>
      <vt:lpstr>Default Theme</vt:lpstr>
      <vt:lpstr>Invest in the Region’s  Flagship Places </vt:lpstr>
      <vt:lpstr>PowerPoint Presentation</vt:lpstr>
      <vt:lpstr>On the ground in the region…</vt:lpstr>
      <vt:lpstr>Jamaica, Queens</vt:lpstr>
      <vt:lpstr>Jamaica, Queens</vt:lpstr>
      <vt:lpstr>Inner Long Island Sound</vt:lpstr>
      <vt:lpstr>Inner Long Island Sound</vt:lpstr>
      <vt:lpstr>Nassau Hub, Long Island</vt:lpstr>
      <vt:lpstr>Nassau Hub, Long Island</vt:lpstr>
      <vt:lpstr>Stamford, Connecticut</vt:lpstr>
      <vt:lpstr>Bridgeport, Connecticut</vt:lpstr>
      <vt:lpstr>Bridgeport, Connecticut</vt:lpstr>
      <vt:lpstr>Invest in the Region’s  Flagship Places </vt:lpstr>
      <vt:lpstr>Investing in Jamaica </vt:lpstr>
      <vt:lpstr>   Jamaica circa 1980 </vt:lpstr>
      <vt:lpstr>Public and Private Investment </vt:lpstr>
      <vt:lpstr>Multi-modal transportation hub  </vt:lpstr>
      <vt:lpstr>Mixed-Income Housing  </vt:lpstr>
      <vt:lpstr>Hospitality Hub  </vt:lpstr>
      <vt:lpstr>Creative Placemaking   </vt:lpstr>
      <vt:lpstr>Jamaica 2040 </vt:lpstr>
      <vt:lpstr>Inner Sound</vt:lpstr>
      <vt:lpstr>PowerPoint Presentation</vt:lpstr>
      <vt:lpstr>PowerPoint Presentation</vt:lpstr>
      <vt:lpstr>PowerPoint Presentation</vt:lpstr>
      <vt:lpstr>PowerPoint Presentation</vt:lpstr>
      <vt:lpstr>PowerPoint Presentation</vt:lpstr>
      <vt:lpstr>RPA and Nassau County’s Shared Vision</vt:lpstr>
      <vt:lpstr>Downtown Development</vt:lpstr>
      <vt:lpstr>Transportation Improvements</vt:lpstr>
      <vt:lpstr>Transportation Improvements</vt:lpstr>
      <vt:lpstr>Access to Green Space</vt:lpstr>
      <vt:lpstr>Access to Green Space</vt:lpstr>
      <vt:lpstr>Other Opportunities </vt:lpstr>
      <vt:lpstr>PowerPoint Presentation</vt:lpstr>
      <vt:lpstr>Stamford, CT</vt:lpstr>
      <vt:lpstr>About Stamford</vt:lpstr>
      <vt:lpstr>What Businesses Want in a Location</vt:lpstr>
      <vt:lpstr>Creating a Place Where People Want to Be</vt:lpstr>
      <vt:lpstr>Opportunity: Transportation</vt:lpstr>
      <vt:lpstr>Opportunity: Stamford Transportation Center</vt:lpstr>
      <vt:lpstr>Conclusion</vt:lpstr>
      <vt:lpstr>BRIDGEPORT, CT</vt:lpstr>
      <vt:lpstr>PowerPoint Presentation</vt:lpstr>
      <vt:lpstr>PowerPoint Presentation</vt:lpstr>
      <vt:lpstr>PowerPoint Presentation</vt:lpstr>
      <vt:lpstr>Upgrade Infrastructure for Resilience</vt:lpstr>
      <vt:lpstr>PowerPoint Presentation</vt:lpstr>
      <vt:lpstr>PowerPoint Presentation</vt:lpstr>
      <vt:lpstr>Protect Low-Income Residents from Displacement and Homelessness</vt:lpstr>
      <vt:lpstr>PowerPoint Presentation</vt:lpstr>
      <vt:lpstr>PowerPoint Presentation</vt:lpstr>
      <vt:lpstr>PowerPoint Presentation</vt:lpstr>
      <vt:lpstr>Partner with Anchor Institutions and Restore Regional Job Centers </vt:lpstr>
      <vt:lpstr>PowerPoint Presentation</vt:lpstr>
      <vt:lpstr>PowerPoint Presentation</vt:lpstr>
      <vt:lpstr>PowerPoint Presentation</vt:lpstr>
      <vt:lpstr>be BOLD today to be GREAT tomorrow</vt:lpstr>
      <vt:lpstr>Invest in the Region’s  Flagship Places </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Oldenburg</dc:creator>
  <cp:lastModifiedBy>David Shin</cp:lastModifiedBy>
  <cp:revision>9</cp:revision>
  <dcterms:created xsi:type="dcterms:W3CDTF">2018-04-27T03:18:59Z</dcterms:created>
  <dcterms:modified xsi:type="dcterms:W3CDTF">2018-05-01T18:36:57Z</dcterms:modified>
</cp:coreProperties>
</file>